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2" r:id="rId1"/>
  </p:sldMasterIdLst>
  <p:notesMasterIdLst>
    <p:notesMasterId r:id="rId62"/>
  </p:notesMasterIdLst>
  <p:handoutMasterIdLst>
    <p:handoutMasterId r:id="rId63"/>
  </p:handoutMasterIdLst>
  <p:sldIdLst>
    <p:sldId id="653" r:id="rId2"/>
    <p:sldId id="707" r:id="rId3"/>
    <p:sldId id="706" r:id="rId4"/>
    <p:sldId id="704" r:id="rId5"/>
    <p:sldId id="711" r:id="rId6"/>
    <p:sldId id="712" r:id="rId7"/>
    <p:sldId id="685" r:id="rId8"/>
    <p:sldId id="686" r:id="rId9"/>
    <p:sldId id="689" r:id="rId10"/>
    <p:sldId id="690" r:id="rId11"/>
    <p:sldId id="691" r:id="rId12"/>
    <p:sldId id="692" r:id="rId13"/>
    <p:sldId id="693" r:id="rId14"/>
    <p:sldId id="694" r:id="rId15"/>
    <p:sldId id="570" r:id="rId16"/>
    <p:sldId id="660" r:id="rId17"/>
    <p:sldId id="662" r:id="rId18"/>
    <p:sldId id="663" r:id="rId19"/>
    <p:sldId id="664" r:id="rId20"/>
    <p:sldId id="665" r:id="rId21"/>
    <p:sldId id="572" r:id="rId22"/>
    <p:sldId id="667" r:id="rId23"/>
    <p:sldId id="668" r:id="rId24"/>
    <p:sldId id="573" r:id="rId25"/>
    <p:sldId id="574" r:id="rId26"/>
    <p:sldId id="601" r:id="rId27"/>
    <p:sldId id="672" r:id="rId28"/>
    <p:sldId id="670" r:id="rId29"/>
    <p:sldId id="671" r:id="rId30"/>
    <p:sldId id="683" r:id="rId31"/>
    <p:sldId id="708" r:id="rId32"/>
    <p:sldId id="603" r:id="rId33"/>
    <p:sldId id="577" r:id="rId34"/>
    <p:sldId id="578" r:id="rId35"/>
    <p:sldId id="695" r:id="rId36"/>
    <p:sldId id="698" r:id="rId37"/>
    <p:sldId id="675" r:id="rId38"/>
    <p:sldId id="709" r:id="rId39"/>
    <p:sldId id="696" r:id="rId40"/>
    <p:sldId id="697" r:id="rId41"/>
    <p:sldId id="676" r:id="rId42"/>
    <p:sldId id="677" r:id="rId43"/>
    <p:sldId id="579" r:id="rId44"/>
    <p:sldId id="678" r:id="rId45"/>
    <p:sldId id="679" r:id="rId46"/>
    <p:sldId id="580" r:id="rId47"/>
    <p:sldId id="699" r:id="rId48"/>
    <p:sldId id="700" r:id="rId49"/>
    <p:sldId id="581" r:id="rId50"/>
    <p:sldId id="583" r:id="rId51"/>
    <p:sldId id="582" r:id="rId52"/>
    <p:sldId id="681" r:id="rId53"/>
    <p:sldId id="584" r:id="rId54"/>
    <p:sldId id="682" r:id="rId55"/>
    <p:sldId id="587" r:id="rId56"/>
    <p:sldId id="710" r:id="rId57"/>
    <p:sldId id="701" r:id="rId58"/>
    <p:sldId id="702" r:id="rId59"/>
    <p:sldId id="703" r:id="rId60"/>
    <p:sldId id="589" r:id="rId61"/>
  </p:sldIdLst>
  <p:sldSz cx="9144000" cy="6858000" type="screen4x3"/>
  <p:notesSz cx="6784975" cy="9856788"/>
  <p:defaultTextStyle>
    <a:defPPr>
      <a:defRPr lang="en-GB"/>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5F5F5F"/>
    <a:srgbClr val="FF0000"/>
    <a:srgbClr val="FFFF00"/>
    <a:srgbClr val="0000CC"/>
    <a:srgbClr val="FF0033"/>
    <a:srgbClr val="000000"/>
    <a:srgbClr val="006633"/>
    <a:srgbClr val="CC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51" autoAdjust="0"/>
    <p:restoredTop sz="99876" autoAdjust="0"/>
  </p:normalViewPr>
  <p:slideViewPr>
    <p:cSldViewPr>
      <p:cViewPr>
        <p:scale>
          <a:sx n="75" d="100"/>
          <a:sy n="75" d="100"/>
        </p:scale>
        <p:origin x="-192" y="-72"/>
      </p:cViewPr>
      <p:guideLst>
        <p:guide orient="horz" pos="2160"/>
        <p:guide pos="2880"/>
      </p:guideLst>
    </p:cSldViewPr>
  </p:slideViewPr>
  <p:outlineViewPr>
    <p:cViewPr>
      <p:scale>
        <a:sx n="66" d="100"/>
        <a:sy n="66"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61" d="100"/>
          <a:sy n="61" d="100"/>
        </p:scale>
        <p:origin x="-449" y="-65"/>
      </p:cViewPr>
      <p:guideLst>
        <p:guide orient="horz" pos="3138"/>
        <p:guide pos="198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37.xml"/><Relationship Id="rId13" Type="http://schemas.openxmlformats.org/officeDocument/2006/relationships/slide" Target="slides/slide45.xml"/><Relationship Id="rId3" Type="http://schemas.openxmlformats.org/officeDocument/2006/relationships/slide" Target="slides/slide22.xml"/><Relationship Id="rId7" Type="http://schemas.openxmlformats.org/officeDocument/2006/relationships/slide" Target="slides/slide31.xml"/><Relationship Id="rId12" Type="http://schemas.openxmlformats.org/officeDocument/2006/relationships/slide" Target="slides/slide44.xml"/><Relationship Id="rId2" Type="http://schemas.openxmlformats.org/officeDocument/2006/relationships/slide" Target="slides/slide20.xml"/><Relationship Id="rId1" Type="http://schemas.openxmlformats.org/officeDocument/2006/relationships/slide" Target="slides/slide18.xml"/><Relationship Id="rId6" Type="http://schemas.openxmlformats.org/officeDocument/2006/relationships/slide" Target="slides/slide28.xml"/><Relationship Id="rId11" Type="http://schemas.openxmlformats.org/officeDocument/2006/relationships/slide" Target="slides/slide42.xml"/><Relationship Id="rId5" Type="http://schemas.openxmlformats.org/officeDocument/2006/relationships/slide" Target="slides/slide27.xml"/><Relationship Id="rId10" Type="http://schemas.openxmlformats.org/officeDocument/2006/relationships/slide" Target="slides/slide40.xml"/><Relationship Id="rId4" Type="http://schemas.openxmlformats.org/officeDocument/2006/relationships/slide" Target="slides/slide23.xml"/><Relationship Id="rId9" Type="http://schemas.openxmlformats.org/officeDocument/2006/relationships/slide" Target="slides/slide38.xml"/><Relationship Id="rId14"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941638" cy="495301"/>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920750" eaLnBrk="0" hangingPunct="0">
              <a:defRPr sz="1000" i="1">
                <a:latin typeface="Arial" pitchFamily="34" charset="0"/>
              </a:defRPr>
            </a:lvl1pPr>
          </a:lstStyle>
          <a:p>
            <a:pPr>
              <a:defRPr/>
            </a:pPr>
            <a:endParaRPr lang="en-GB"/>
          </a:p>
        </p:txBody>
      </p:sp>
      <p:sp>
        <p:nvSpPr>
          <p:cNvPr id="2051" name="Rectangle 3"/>
          <p:cNvSpPr>
            <a:spLocks noGrp="1" noChangeArrowheads="1"/>
          </p:cNvSpPr>
          <p:nvPr>
            <p:ph type="dt" idx="1"/>
          </p:nvPr>
        </p:nvSpPr>
        <p:spPr bwMode="auto">
          <a:xfrm>
            <a:off x="3844925" y="-1588"/>
            <a:ext cx="2940050" cy="495301"/>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920750" eaLnBrk="0" hangingPunct="0">
              <a:defRPr sz="1000" i="1">
                <a:latin typeface="Arial" pitchFamily="34" charset="0"/>
              </a:defRPr>
            </a:lvl1pPr>
          </a:lstStyle>
          <a:p>
            <a:pPr>
              <a:defRPr/>
            </a:pPr>
            <a:endParaRPr lang="en-GB"/>
          </a:p>
        </p:txBody>
      </p:sp>
      <p:sp>
        <p:nvSpPr>
          <p:cNvPr id="65540" name="Rectangle 4"/>
          <p:cNvSpPr>
            <a:spLocks noChangeArrowheads="1" noTextEdit="1"/>
          </p:cNvSpPr>
          <p:nvPr>
            <p:ph type="sldImg" idx="2"/>
          </p:nvPr>
        </p:nvSpPr>
        <p:spPr bwMode="auto">
          <a:xfrm>
            <a:off x="941388" y="749300"/>
            <a:ext cx="4902200" cy="36766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04875" y="4679950"/>
            <a:ext cx="4973638" cy="4437063"/>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054" name="Rectangle 6"/>
          <p:cNvSpPr>
            <a:spLocks noGrp="1" noChangeArrowheads="1"/>
          </p:cNvSpPr>
          <p:nvPr>
            <p:ph type="ftr" sz="quarter" idx="4"/>
          </p:nvPr>
        </p:nvSpPr>
        <p:spPr bwMode="auto">
          <a:xfrm>
            <a:off x="-1588" y="9363075"/>
            <a:ext cx="2941638"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920750" eaLnBrk="0" hangingPunct="0">
              <a:defRPr sz="1000" i="1">
                <a:latin typeface="Arial" pitchFamily="34" charset="0"/>
              </a:defRPr>
            </a:lvl1pPr>
          </a:lstStyle>
          <a:p>
            <a:pPr>
              <a:defRPr/>
            </a:pPr>
            <a:endParaRPr lang="en-GB"/>
          </a:p>
        </p:txBody>
      </p:sp>
      <p:sp>
        <p:nvSpPr>
          <p:cNvPr id="2055" name="Rectangle 7"/>
          <p:cNvSpPr>
            <a:spLocks noGrp="1" noChangeArrowheads="1"/>
          </p:cNvSpPr>
          <p:nvPr>
            <p:ph type="sldNum" sz="quarter" idx="5"/>
          </p:nvPr>
        </p:nvSpPr>
        <p:spPr bwMode="auto">
          <a:xfrm>
            <a:off x="3844925" y="9363075"/>
            <a:ext cx="2940050" cy="4953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920750" eaLnBrk="0" hangingPunct="0">
              <a:defRPr sz="1000" i="1">
                <a:latin typeface="Arial" pitchFamily="34" charset="0"/>
              </a:defRPr>
            </a:lvl1pPr>
          </a:lstStyle>
          <a:p>
            <a:pPr>
              <a:defRPr/>
            </a:pPr>
            <a:fld id="{BD44CDB3-B03E-40DD-8FDF-AD5CA5939F6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9207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8788" algn="l" defTabSz="9207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7575" algn="l" defTabSz="9207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7950" algn="l" defTabSz="9207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36738" algn="l" defTabSz="9207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611CA91-DDA1-438C-9438-7B6BFBAED62F}" type="slidenum">
              <a:rPr lang="en-GB" smtClean="0"/>
              <a:pPr/>
              <a:t>1</a:t>
            </a:fld>
            <a:endParaRPr lang="en-GB" smtClean="0"/>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hr-H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CAD899C-5908-4997-9B52-884B717263E0}" type="slidenum">
              <a:rPr lang="en-GB" smtClean="0"/>
              <a:pPr/>
              <a:t>18</a:t>
            </a:fld>
            <a:endParaRPr lang="en-GB" smtClean="0"/>
          </a:p>
        </p:txBody>
      </p:sp>
      <p:sp>
        <p:nvSpPr>
          <p:cNvPr id="75779" name="Rectangle 2"/>
          <p:cNvSpPr>
            <a:spLocks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1909D28-DFC8-4550-BC3A-23334445020D}" type="slidenum">
              <a:rPr lang="en-GB" smtClean="0"/>
              <a:pPr/>
              <a:t>20</a:t>
            </a:fld>
            <a:endParaRPr lang="en-GB" smtClean="0"/>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D9A47AD-D7F1-4C23-995C-9A806D8D957C}" type="slidenum">
              <a:rPr lang="en-GB" smtClean="0"/>
              <a:pPr/>
              <a:t>22</a:t>
            </a:fld>
            <a:endParaRPr lang="en-GB" smtClean="0"/>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BCF4CF6-9B16-4CDD-9DC9-C258DCBC5540}" type="slidenum">
              <a:rPr lang="en-GB" smtClean="0"/>
              <a:pPr/>
              <a:t>23</a:t>
            </a:fld>
            <a:endParaRPr lang="en-GB" smtClean="0"/>
          </a:p>
        </p:txBody>
      </p:sp>
      <p:sp>
        <p:nvSpPr>
          <p:cNvPr id="78851" name="Rectangle 2"/>
          <p:cNvSpPr>
            <a:spLocks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B0723DBF-E43D-4506-82A6-EBFFCA996FB7}" type="slidenum">
              <a:rPr lang="en-GB" smtClean="0"/>
              <a:pPr/>
              <a:t>27</a:t>
            </a:fld>
            <a:endParaRPr lang="en-GB" smtClean="0"/>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AD67C86-55A8-4808-971D-C2F3C3E8D25B}" type="slidenum">
              <a:rPr lang="en-GB" smtClean="0"/>
              <a:pPr/>
              <a:t>28</a:t>
            </a:fld>
            <a:endParaRPr lang="en-GB" smtClean="0"/>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9627FBD-4DF0-4442-890C-1B670D87843B}" type="slidenum">
              <a:rPr lang="en-GB" smtClean="0"/>
              <a:pPr/>
              <a:t>31</a:t>
            </a:fld>
            <a:endParaRPr lang="en-GB" smtClean="0"/>
          </a:p>
        </p:txBody>
      </p:sp>
      <p:sp>
        <p:nvSpPr>
          <p:cNvPr id="81923" name="Rectangle 2"/>
          <p:cNvSpPr>
            <a:spLocks noChangeArrowheads="1" noTextEdit="1"/>
          </p:cNvSpPr>
          <p:nvPr>
            <p:ph type="sldImg"/>
          </p:nvPr>
        </p:nvSpPr>
        <p:spPr>
          <a:xfrm>
            <a:off x="941388" y="749300"/>
            <a:ext cx="4900612" cy="3676650"/>
          </a:xfrm>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E4CC6C4-2BBB-49CA-9EE9-FB940079BC2B}" type="slidenum">
              <a:rPr lang="hr-HR" smtClean="0"/>
              <a:pPr/>
              <a:t>35</a:t>
            </a:fld>
            <a:endParaRPr lang="hr-HR" smtClean="0"/>
          </a:p>
        </p:txBody>
      </p:sp>
      <p:sp>
        <p:nvSpPr>
          <p:cNvPr id="82947" name="Rectangle 2"/>
          <p:cNvSpPr>
            <a:spLocks noRot="1" noChangeArrowheads="1" noTextEdit="1"/>
          </p:cNvSpPr>
          <p:nvPr>
            <p:ph type="sldImg"/>
          </p:nvPr>
        </p:nvSpPr>
        <p:spPr>
          <a:xfrm>
            <a:off x="930275" y="738188"/>
            <a:ext cx="4929188" cy="3697287"/>
          </a:xfrm>
          <a:ln/>
        </p:spPr>
      </p:sp>
      <p:sp>
        <p:nvSpPr>
          <p:cNvPr id="82948" name="Rectangle 3"/>
          <p:cNvSpPr>
            <a:spLocks noGrp="1" noChangeArrowheads="1"/>
          </p:cNvSpPr>
          <p:nvPr>
            <p:ph type="body" idx="1"/>
          </p:nvPr>
        </p:nvSpPr>
        <p:spPr>
          <a:xfrm>
            <a:off x="677863" y="4681538"/>
            <a:ext cx="5429250" cy="4437062"/>
          </a:xfrm>
          <a:noFill/>
          <a:ln/>
        </p:spPr>
        <p:txBody>
          <a:bodyPr/>
          <a:lstStyle/>
          <a:p>
            <a:pPr eaLnBrk="1" hangingPunct="1">
              <a:buFontTx/>
              <a:buChar char="-"/>
            </a:pPr>
            <a:r>
              <a:rPr lang="hr-HR" smtClean="0"/>
              <a:t>ZAKON</a:t>
            </a:r>
          </a:p>
          <a:p>
            <a:pPr eaLnBrk="1" hangingPunct="1">
              <a:buFontTx/>
              <a:buChar char="-"/>
            </a:pPr>
            <a:r>
              <a:rPr lang="hr-HR" smtClean="0"/>
              <a:t>PRAVILNICI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DEF1064-9DC6-4D7B-AE88-01565B4E5FB8}" type="slidenum">
              <a:rPr lang="en-GB" smtClean="0"/>
              <a:pPr/>
              <a:t>37</a:t>
            </a:fld>
            <a:endParaRPr lang="en-GB" smtClean="0"/>
          </a:p>
        </p:txBody>
      </p:sp>
      <p:sp>
        <p:nvSpPr>
          <p:cNvPr id="83971" name="Rectangle 2"/>
          <p:cNvSpPr>
            <a:spLocks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A7C5793-6BD6-4858-A3DF-1ACDEBC11173}" type="slidenum">
              <a:rPr lang="en-GB" smtClean="0"/>
              <a:pPr/>
              <a:t>38</a:t>
            </a:fld>
            <a:endParaRPr lang="en-GB" smtClean="0"/>
          </a:p>
        </p:txBody>
      </p:sp>
      <p:sp>
        <p:nvSpPr>
          <p:cNvPr id="84995" name="Rectangle 2"/>
          <p:cNvSpPr>
            <a:spLocks noChangeArrowheads="1" noTextEdit="1"/>
          </p:cNvSpPr>
          <p:nvPr>
            <p:ph type="sldImg"/>
          </p:nvPr>
        </p:nvSpPr>
        <p:spPr>
          <a:xfrm>
            <a:off x="941388" y="749300"/>
            <a:ext cx="4900612" cy="3676650"/>
          </a:xfrm>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1A7E3A8-EC77-423D-A1BC-3DCBD54F250B}" type="slidenum">
              <a:rPr lang="hr-HR" smtClean="0"/>
              <a:pPr/>
              <a:t>2</a:t>
            </a:fld>
            <a:endParaRPr lang="hr-HR" smtClean="0"/>
          </a:p>
        </p:txBody>
      </p:sp>
      <p:sp>
        <p:nvSpPr>
          <p:cNvPr id="67587" name="Rectangle 2"/>
          <p:cNvSpPr>
            <a:spLocks noRot="1" noChangeArrowheads="1" noTextEdit="1"/>
          </p:cNvSpPr>
          <p:nvPr>
            <p:ph type="sldImg"/>
          </p:nvPr>
        </p:nvSpPr>
        <p:spPr>
          <a:xfrm>
            <a:off x="928688" y="739775"/>
            <a:ext cx="4929187" cy="3695700"/>
          </a:xfrm>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700E8F0-029B-40D9-A672-797D2409043C}" type="slidenum">
              <a:rPr lang="en-GB" smtClean="0"/>
              <a:pPr/>
              <a:t>40</a:t>
            </a:fld>
            <a:endParaRPr lang="en-GB" smtClean="0"/>
          </a:p>
        </p:txBody>
      </p:sp>
      <p:sp>
        <p:nvSpPr>
          <p:cNvPr id="86019" name="Rectangle 2"/>
          <p:cNvSpPr>
            <a:spLocks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AEB0A72-B1CE-437E-9847-95B005F71EF3}" type="slidenum">
              <a:rPr lang="en-GB" smtClean="0"/>
              <a:pPr/>
              <a:t>42</a:t>
            </a:fld>
            <a:endParaRPr lang="en-GB" smtClean="0"/>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AF4F8FA-3F8F-401A-911D-E4BA3AB1EF19}" type="slidenum">
              <a:rPr lang="en-GB" smtClean="0"/>
              <a:pPr/>
              <a:t>44</a:t>
            </a:fld>
            <a:endParaRPr lang="en-GB" smtClean="0"/>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20F797D-0E36-4FCB-BF56-41191B3234CB}" type="slidenum">
              <a:rPr lang="en-GB" smtClean="0"/>
              <a:pPr/>
              <a:t>45</a:t>
            </a:fld>
            <a:endParaRPr lang="en-GB" smtClean="0"/>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FE77395-E165-41C0-87D8-8C3706640759}" type="slidenum">
              <a:rPr lang="en-GB" smtClean="0"/>
              <a:pPr/>
              <a:t>56</a:t>
            </a:fld>
            <a:endParaRPr lang="en-GB" smtClean="0"/>
          </a:p>
        </p:txBody>
      </p:sp>
      <p:sp>
        <p:nvSpPr>
          <p:cNvPr id="90115" name="Rectangle 2"/>
          <p:cNvSpPr>
            <a:spLocks noChangeArrowheads="1" noTextEdit="1"/>
          </p:cNvSpPr>
          <p:nvPr>
            <p:ph type="sldImg"/>
          </p:nvPr>
        </p:nvSpPr>
        <p:spPr>
          <a:xfrm>
            <a:off x="941388" y="749300"/>
            <a:ext cx="4900612" cy="3676650"/>
          </a:xfrm>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CDAC37B-0457-49AC-A13C-E6CDDC687BAD}" type="slidenum">
              <a:rPr lang="hr-HR" smtClean="0"/>
              <a:pPr/>
              <a:t>9</a:t>
            </a:fld>
            <a:endParaRPr lang="hr-HR" smtClean="0"/>
          </a:p>
        </p:txBody>
      </p:sp>
      <p:sp>
        <p:nvSpPr>
          <p:cNvPr id="68611" name="Rectangle 2"/>
          <p:cNvSpPr>
            <a:spLocks noRot="1" noChangeArrowheads="1" noTextEdit="1"/>
          </p:cNvSpPr>
          <p:nvPr>
            <p:ph type="sldImg"/>
          </p:nvPr>
        </p:nvSpPr>
        <p:spPr>
          <a:xfrm>
            <a:off x="928688" y="739775"/>
            <a:ext cx="4929187" cy="3695700"/>
          </a:xfrm>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1D9D533D-D197-4437-AB66-3CEB330F3ECB}" type="slidenum">
              <a:rPr lang="hr-HR" smtClean="0"/>
              <a:pPr/>
              <a:t>11</a:t>
            </a:fld>
            <a:endParaRPr lang="hr-HR" smtClean="0"/>
          </a:p>
        </p:txBody>
      </p:sp>
      <p:sp>
        <p:nvSpPr>
          <p:cNvPr id="69635" name="Rectangle 2"/>
          <p:cNvSpPr>
            <a:spLocks noRot="1" noChangeArrowheads="1" noTextEdit="1"/>
          </p:cNvSpPr>
          <p:nvPr>
            <p:ph type="sldImg"/>
          </p:nvPr>
        </p:nvSpPr>
        <p:spPr>
          <a:xfrm>
            <a:off x="931863" y="739775"/>
            <a:ext cx="4924425" cy="3694113"/>
          </a:xfrm>
          <a:ln/>
        </p:spPr>
      </p:sp>
      <p:sp>
        <p:nvSpPr>
          <p:cNvPr id="69636" name="Rectangle 3"/>
          <p:cNvSpPr>
            <a:spLocks noGrp="1" noChangeArrowheads="1"/>
          </p:cNvSpPr>
          <p:nvPr>
            <p:ph type="body" idx="1"/>
          </p:nvPr>
        </p:nvSpPr>
        <p:spPr>
          <a:xfrm>
            <a:off x="677863" y="4681538"/>
            <a:ext cx="5429250" cy="4435475"/>
          </a:xfrm>
          <a:noFill/>
          <a:ln/>
        </p:spPr>
        <p:txBody>
          <a:bodyPr/>
          <a:lstStyle/>
          <a:p>
            <a:pPr eaLnBrk="1" hangingPunct="1">
              <a:buFontTx/>
              <a:buChar char="-"/>
            </a:pPr>
            <a:r>
              <a:rPr lang="hr-HR" smtClean="0"/>
              <a:t>ZAKON</a:t>
            </a:r>
          </a:p>
          <a:p>
            <a:pPr eaLnBrk="1" hangingPunct="1">
              <a:buFontTx/>
              <a:buChar char="-"/>
            </a:pPr>
            <a:r>
              <a:rPr lang="hr-HR" smtClean="0"/>
              <a:t>PRAVILNICI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D70B497-519A-4FB1-BD53-39D0098C561B}" type="slidenum">
              <a:rPr lang="hr-HR" smtClean="0"/>
              <a:pPr/>
              <a:t>12</a:t>
            </a:fld>
            <a:endParaRPr lang="hr-HR" smtClean="0"/>
          </a:p>
        </p:txBody>
      </p:sp>
      <p:sp>
        <p:nvSpPr>
          <p:cNvPr id="70659" name="Rectangle 2"/>
          <p:cNvSpPr>
            <a:spLocks noRot="1" noChangeArrowheads="1" noTextEdit="1"/>
          </p:cNvSpPr>
          <p:nvPr>
            <p:ph type="sldImg"/>
          </p:nvPr>
        </p:nvSpPr>
        <p:spPr>
          <a:xfrm>
            <a:off x="930275" y="739775"/>
            <a:ext cx="4929188" cy="3695700"/>
          </a:xfrm>
          <a:ln/>
        </p:spPr>
      </p:sp>
      <p:sp>
        <p:nvSpPr>
          <p:cNvPr id="70660" name="Rectangle 3"/>
          <p:cNvSpPr>
            <a:spLocks noGrp="1" noChangeArrowheads="1"/>
          </p:cNvSpPr>
          <p:nvPr>
            <p:ph type="body" idx="1"/>
          </p:nvPr>
        </p:nvSpPr>
        <p:spPr>
          <a:noFill/>
          <a:ln/>
        </p:spPr>
        <p:txBody>
          <a:bodyPr/>
          <a:lstStyle/>
          <a:p>
            <a:pPr eaLnBrk="1" hangingPunct="1">
              <a:buFontTx/>
              <a:buChar char="•"/>
            </a:pPr>
            <a:r>
              <a:rPr lang="hr-HR" smtClean="0"/>
              <a:t>POVRŠINA RH – 56 542 km2</a:t>
            </a:r>
          </a:p>
          <a:p>
            <a:pPr eaLnBrk="1" hangingPunct="1">
              <a:buFontTx/>
              <a:buChar char="•"/>
            </a:pPr>
            <a:r>
              <a:rPr lang="hr-HR" smtClean="0"/>
              <a:t>BROJ STANOVNIKA (popis 2001.) – 4 437 000</a:t>
            </a:r>
          </a:p>
          <a:p>
            <a:pPr eaLnBrk="1" hangingPunct="1">
              <a:buFontTx/>
              <a:buChar char="•"/>
            </a:pPr>
            <a:r>
              <a:rPr lang="hr-HR" smtClean="0"/>
              <a:t>ŽUPANIJE: 12</a:t>
            </a:r>
          </a:p>
          <a:p>
            <a:pPr eaLnBrk="1" hangingPunct="1">
              <a:buFontTx/>
              <a:buChar char="•"/>
            </a:pPr>
            <a:r>
              <a:rPr lang="hr-HR" smtClean="0"/>
              <a:t>GRADOVI:111</a:t>
            </a:r>
          </a:p>
          <a:p>
            <a:pPr eaLnBrk="1" hangingPunct="1">
              <a:buFontTx/>
              <a:buChar char="•"/>
            </a:pPr>
            <a:r>
              <a:rPr lang="hr-HR" smtClean="0"/>
              <a:t>VJERA: RIMOKATOLIČKA</a:t>
            </a:r>
          </a:p>
          <a:p>
            <a:pPr eaLnBrk="1" hangingPunct="1">
              <a:buFontTx/>
              <a:buChar char="•"/>
            </a:pPr>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a:p>
            <a:pPr eaLnBrk="1" hangingPunct="1"/>
            <a:endParaRPr lang="hr-H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A77A3E1-3B95-4B6C-A109-8CF5445008C4}" type="slidenum">
              <a:rPr lang="hr-HR" smtClean="0"/>
              <a:pPr/>
              <a:t>13</a:t>
            </a:fld>
            <a:endParaRPr lang="hr-HR" smtClean="0"/>
          </a:p>
        </p:txBody>
      </p:sp>
      <p:sp>
        <p:nvSpPr>
          <p:cNvPr id="71683" name="Rectangle 2"/>
          <p:cNvSpPr>
            <a:spLocks noRot="1" noChangeArrowheads="1" noTextEdit="1"/>
          </p:cNvSpPr>
          <p:nvPr>
            <p:ph type="sldImg"/>
          </p:nvPr>
        </p:nvSpPr>
        <p:spPr>
          <a:xfrm>
            <a:off x="928688" y="739775"/>
            <a:ext cx="4929187" cy="3697288"/>
          </a:xfrm>
          <a:ln/>
        </p:spPr>
      </p:sp>
      <p:sp>
        <p:nvSpPr>
          <p:cNvPr id="71684" name="Rectangle 3"/>
          <p:cNvSpPr>
            <a:spLocks noGrp="1" noChangeArrowheads="1"/>
          </p:cNvSpPr>
          <p:nvPr>
            <p:ph type="body" idx="1"/>
          </p:nvPr>
        </p:nvSpPr>
        <p:spPr>
          <a:xfrm>
            <a:off x="679450" y="4683125"/>
            <a:ext cx="5427663" cy="4433888"/>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72704AB-A05D-49F7-A40D-98EED8958783}" type="slidenum">
              <a:rPr lang="hr-HR" smtClean="0"/>
              <a:pPr/>
              <a:t>14</a:t>
            </a:fld>
            <a:endParaRPr lang="hr-HR" smtClean="0"/>
          </a:p>
        </p:txBody>
      </p:sp>
      <p:sp>
        <p:nvSpPr>
          <p:cNvPr id="72707" name="Rectangle 2"/>
          <p:cNvSpPr>
            <a:spLocks noRot="1" noChangeArrowheads="1" noTextEdit="1"/>
          </p:cNvSpPr>
          <p:nvPr>
            <p:ph type="sldImg"/>
          </p:nvPr>
        </p:nvSpPr>
        <p:spPr>
          <a:xfrm>
            <a:off x="933450" y="741363"/>
            <a:ext cx="4922838" cy="3692525"/>
          </a:xfrm>
          <a:ln/>
        </p:spPr>
      </p:sp>
      <p:sp>
        <p:nvSpPr>
          <p:cNvPr id="72708" name="Rectangle 3"/>
          <p:cNvSpPr>
            <a:spLocks noGrp="1" noChangeArrowheads="1"/>
          </p:cNvSpPr>
          <p:nvPr>
            <p:ph type="body" idx="1"/>
          </p:nvPr>
        </p:nvSpPr>
        <p:spPr>
          <a:xfrm>
            <a:off x="679450" y="4681538"/>
            <a:ext cx="5426075" cy="4433887"/>
          </a:xfrm>
          <a:noFill/>
          <a:ln/>
        </p:spPr>
        <p:txBody>
          <a:bodyPr/>
          <a:lstStyle/>
          <a:p>
            <a:pPr eaLnBrk="1" hangingPunct="1"/>
            <a:endParaRPr lang="en-US" sz="14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876A70E8-6221-4C97-94E9-61E76778FE8F}" type="slidenum">
              <a:rPr lang="en-GB" smtClean="0"/>
              <a:pPr/>
              <a:t>16</a:t>
            </a:fld>
            <a:endParaRPr lang="en-GB" smtClean="0"/>
          </a:p>
        </p:txBody>
      </p:sp>
      <p:sp>
        <p:nvSpPr>
          <p:cNvPr id="73731" name="Rectangle 2"/>
          <p:cNvSpPr>
            <a:spLocks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E7A4A17-5497-4B29-9D5D-33D3C21C5CFF}" type="slidenum">
              <a:rPr lang="en-GB" smtClean="0"/>
              <a:pPr/>
              <a:t>17</a:t>
            </a:fld>
            <a:endParaRPr lang="en-GB" smtClean="0"/>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990600"/>
            <a:ext cx="76200" cy="5105400"/>
          </a:xfrm>
          <a:prstGeom prst="rect">
            <a:avLst/>
          </a:prstGeom>
          <a:solidFill>
            <a:schemeClr val="bg2"/>
          </a:solidFill>
          <a:ln w="12700">
            <a:noFill/>
            <a:miter lim="800000"/>
            <a:headEnd/>
            <a:tailEnd/>
          </a:ln>
          <a:effectLst/>
        </p:spPr>
        <p:txBody>
          <a:bodyPr wrap="none" anchor="ctr"/>
          <a:lstStyle/>
          <a:p>
            <a:pPr algn="ctr">
              <a:defRPr/>
            </a:pPr>
            <a:endParaRPr lang="hr-HR" sz="2400"/>
          </a:p>
        </p:txBody>
      </p:sp>
      <p:grpSp>
        <p:nvGrpSpPr>
          <p:cNvPr id="5" name="Group 8"/>
          <p:cNvGrpSpPr>
            <a:grpSpLocks/>
          </p:cNvGrpSpPr>
          <p:nvPr/>
        </p:nvGrpSpPr>
        <p:grpSpPr bwMode="auto">
          <a:xfrm>
            <a:off x="381000" y="304800"/>
            <a:ext cx="8391525" cy="57912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p>
              <a:pPr algn="ctr">
                <a:defRPr/>
              </a:pPr>
              <a:endParaRPr lang="hr-HR" sz="2400"/>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p>
              <a:pPr algn="ctr">
                <a:defRPr/>
              </a:pPr>
              <a:endParaRPr lang="hr-HR" sz="2400"/>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p>
              <a:pPr algn="ctr">
                <a:defRPr/>
              </a:pPr>
              <a:endParaRPr lang="hr-HR" sz="2400"/>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p>
              <a:pPr algn="ctr">
                <a:defRPr/>
              </a:pPr>
              <a:endParaRPr lang="hr-HR" sz="2400"/>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headEnd/>
              <a:tailEnd/>
            </a:ln>
            <a:effectLst/>
          </p:spPr>
          <p:txBody>
            <a:bodyPr/>
            <a:lstStyle/>
            <a:p>
              <a:pPr>
                <a:defRPr/>
              </a:pPr>
              <a:endParaRPr lang="hr-HR"/>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p>
              <a:pPr algn="ctr">
                <a:defRPr/>
              </a:pPr>
              <a:endParaRPr lang="hr-HR" sz="2400"/>
            </a:p>
          </p:txBody>
        </p:sp>
      </p:grpSp>
      <p:sp>
        <p:nvSpPr>
          <p:cNvPr id="964611" name="Rectangle 3"/>
          <p:cNvSpPr>
            <a:spLocks noGrp="1" noChangeArrowheads="1"/>
          </p:cNvSpPr>
          <p:nvPr>
            <p:ph type="ctrTitle"/>
          </p:nvPr>
        </p:nvSpPr>
        <p:spPr>
          <a:xfrm>
            <a:off x="762000" y="1371600"/>
            <a:ext cx="7696200" cy="2057400"/>
          </a:xfrm>
        </p:spPr>
        <p:txBody>
          <a:bodyPr/>
          <a:lstStyle>
            <a:lvl1pPr>
              <a:defRPr sz="5400"/>
            </a:lvl1pPr>
          </a:lstStyle>
          <a:p>
            <a:r>
              <a:rPr lang="hr-HR"/>
              <a:t>Click to edit Master title style</a:t>
            </a:r>
          </a:p>
        </p:txBody>
      </p:sp>
      <p:sp>
        <p:nvSpPr>
          <p:cNvPr id="964612"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atin typeface="Arial" pitchFamily="34" charset="0"/>
              </a:defRPr>
            </a:lvl1pPr>
          </a:lstStyle>
          <a:p>
            <a:r>
              <a:rPr lang="hr-HR"/>
              <a:t>Click to edit Master subtitle style</a:t>
            </a:r>
          </a:p>
        </p:txBody>
      </p:sp>
      <p:sp>
        <p:nvSpPr>
          <p:cNvPr id="12" name="Rectangle 5"/>
          <p:cNvSpPr>
            <a:spLocks noGrp="1" noChangeArrowheads="1"/>
          </p:cNvSpPr>
          <p:nvPr>
            <p:ph type="dt" sz="half" idx="10"/>
          </p:nvPr>
        </p:nvSpPr>
        <p:spPr>
          <a:xfrm>
            <a:off x="457200" y="6248400"/>
            <a:ext cx="2133600" cy="457200"/>
          </a:xfrm>
        </p:spPr>
        <p:txBody>
          <a:bodyPr/>
          <a:lstStyle>
            <a:lvl1pPr>
              <a:defRPr/>
            </a:lvl1pPr>
          </a:lstStyle>
          <a:p>
            <a:pPr>
              <a:defRPr/>
            </a:pPr>
            <a:endParaRPr lang="hr-HR"/>
          </a:p>
        </p:txBody>
      </p:sp>
      <p:sp>
        <p:nvSpPr>
          <p:cNvPr id="13" name="Rectangle 6"/>
          <p:cNvSpPr>
            <a:spLocks noGrp="1" noChangeArrowheads="1"/>
          </p:cNvSpPr>
          <p:nvPr>
            <p:ph type="ftr" sz="quarter" idx="11"/>
          </p:nvPr>
        </p:nvSpPr>
        <p:spPr/>
        <p:txBody>
          <a:bodyPr/>
          <a:lstStyle>
            <a:lvl1pPr>
              <a:defRPr/>
            </a:lvl1pPr>
          </a:lstStyle>
          <a:p>
            <a:pPr>
              <a:defRPr/>
            </a:pPr>
            <a:endParaRPr lang="hr-HR"/>
          </a:p>
        </p:txBody>
      </p:sp>
      <p:sp>
        <p:nvSpPr>
          <p:cNvPr id="14" name="Rectangle 7"/>
          <p:cNvSpPr>
            <a:spLocks noGrp="1" noChangeArrowheads="1"/>
          </p:cNvSpPr>
          <p:nvPr>
            <p:ph type="sldNum" sz="quarter" idx="12"/>
          </p:nvPr>
        </p:nvSpPr>
        <p:spPr>
          <a:xfrm>
            <a:off x="6553200" y="6248400"/>
            <a:ext cx="2133600" cy="457200"/>
          </a:xfrm>
        </p:spPr>
        <p:txBody>
          <a:bodyPr/>
          <a:lstStyle>
            <a:lvl1pPr>
              <a:defRPr b="1"/>
            </a:lvl1pPr>
          </a:lstStyle>
          <a:p>
            <a:pPr>
              <a:defRPr/>
            </a:pPr>
            <a:fld id="{5077307A-8FD8-4070-927B-545311EA1A66}" type="slidenum">
              <a:rPr lang="hr-HR"/>
              <a:pPr>
                <a:defRPr/>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D17762E1-6A25-4468-8BCB-C9866DEB000A}" type="slidenum">
              <a:rPr lang="hr-HR"/>
              <a:pPr>
                <a:defRPr/>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533400"/>
            <a:ext cx="2057400" cy="5597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533400"/>
            <a:ext cx="6019800" cy="5597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F7AEA980-29E0-4B1D-A1EA-0EC8ECF84EF4}" type="slidenum">
              <a:rPr lang="hr-HR"/>
              <a:pPr>
                <a:defRPr/>
              </a:pPr>
              <a:t>‹#›</a:t>
            </a:fld>
            <a:endParaRPr lang="hr-H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slov, tekst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457200" y="533400"/>
            <a:ext cx="8229600" cy="1143000"/>
          </a:xfrm>
        </p:spPr>
        <p:txBody>
          <a:bodyPr/>
          <a:lstStyle/>
          <a:p>
            <a:r>
              <a:rPr lang="hr-HR" smtClean="0"/>
              <a:t>Kliknite da biste uredili stil naslova matrice</a:t>
            </a:r>
            <a:endParaRPr lang="hr-HR"/>
          </a:p>
        </p:txBody>
      </p:sp>
      <p:sp>
        <p:nvSpPr>
          <p:cNvPr id="3" name="Rezervirano mjesto teksta 2"/>
          <p:cNvSpPr>
            <a:spLocks noGrp="1"/>
          </p:cNvSpPr>
          <p:nvPr>
            <p:ph type="body" sz="half" idx="1"/>
          </p:nvPr>
        </p:nvSpPr>
        <p:spPr>
          <a:xfrm>
            <a:off x="457200" y="1828800"/>
            <a:ext cx="4038600" cy="4302125"/>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828800"/>
            <a:ext cx="4038600" cy="4302125"/>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303455A2-8547-4C8B-AD1E-B0C21B62471F}" type="slidenum">
              <a:rPr lang="hr-HR"/>
              <a:pPr>
                <a:defRPr/>
              </a:pPr>
              <a:t>‹#›</a:t>
            </a:fld>
            <a:endParaRPr lang="hr-H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slov, tekst i dva sadržaja">
    <p:spTree>
      <p:nvGrpSpPr>
        <p:cNvPr id="1" name=""/>
        <p:cNvGrpSpPr/>
        <p:nvPr/>
      </p:nvGrpSpPr>
      <p:grpSpPr>
        <a:xfrm>
          <a:off x="0" y="0"/>
          <a:ext cx="0" cy="0"/>
          <a:chOff x="0" y="0"/>
          <a:chExt cx="0" cy="0"/>
        </a:xfrm>
      </p:grpSpPr>
      <p:sp>
        <p:nvSpPr>
          <p:cNvPr id="2" name="Naslov 1"/>
          <p:cNvSpPr>
            <a:spLocks noGrp="1"/>
          </p:cNvSpPr>
          <p:nvPr>
            <p:ph type="title"/>
          </p:nvPr>
        </p:nvSpPr>
        <p:spPr>
          <a:xfrm>
            <a:off x="457200" y="533400"/>
            <a:ext cx="8229600" cy="1143000"/>
          </a:xfrm>
        </p:spPr>
        <p:txBody>
          <a:bodyPr/>
          <a:lstStyle/>
          <a:p>
            <a:r>
              <a:rPr lang="hr-HR" smtClean="0"/>
              <a:t>Kliknite da biste uredili stil naslova matrice</a:t>
            </a:r>
            <a:endParaRPr lang="hr-HR"/>
          </a:p>
        </p:txBody>
      </p:sp>
      <p:sp>
        <p:nvSpPr>
          <p:cNvPr id="3" name="Rezervirano mjesto teksta 2"/>
          <p:cNvSpPr>
            <a:spLocks noGrp="1"/>
          </p:cNvSpPr>
          <p:nvPr>
            <p:ph type="body" sz="half" idx="1"/>
          </p:nvPr>
        </p:nvSpPr>
        <p:spPr>
          <a:xfrm>
            <a:off x="457200" y="1828800"/>
            <a:ext cx="4038600" cy="4302125"/>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quarter" idx="2"/>
          </p:nvPr>
        </p:nvSpPr>
        <p:spPr>
          <a:xfrm>
            <a:off x="4648200" y="1828800"/>
            <a:ext cx="4038600" cy="2074863"/>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sadržaja 4"/>
          <p:cNvSpPr>
            <a:spLocks noGrp="1"/>
          </p:cNvSpPr>
          <p:nvPr>
            <p:ph sz="quarter" idx="3"/>
          </p:nvPr>
        </p:nvSpPr>
        <p:spPr>
          <a:xfrm>
            <a:off x="4648200" y="4056063"/>
            <a:ext cx="4038600" cy="2074862"/>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ctangle 4"/>
          <p:cNvSpPr>
            <a:spLocks noGrp="1" noChangeArrowheads="1"/>
          </p:cNvSpPr>
          <p:nvPr>
            <p:ph type="dt" sz="half" idx="10"/>
          </p:nvPr>
        </p:nvSpPr>
        <p:spPr>
          <a:ln/>
        </p:spPr>
        <p:txBody>
          <a:bodyPr/>
          <a:lstStyle>
            <a:lvl1pPr>
              <a:defRPr/>
            </a:lvl1pPr>
          </a:lstStyle>
          <a:p>
            <a:pPr>
              <a:defRPr/>
            </a:pPr>
            <a:endParaRPr lang="hr-HR"/>
          </a:p>
        </p:txBody>
      </p:sp>
      <p:sp>
        <p:nvSpPr>
          <p:cNvPr id="7" name="Rectangle 5"/>
          <p:cNvSpPr>
            <a:spLocks noGrp="1" noChangeArrowheads="1"/>
          </p:cNvSpPr>
          <p:nvPr>
            <p:ph type="ftr" sz="quarter" idx="11"/>
          </p:nvPr>
        </p:nvSpPr>
        <p:spPr>
          <a:ln/>
        </p:spPr>
        <p:txBody>
          <a:bodyPr/>
          <a:lstStyle>
            <a:lvl1pPr>
              <a:defRPr/>
            </a:lvl1pPr>
          </a:lstStyle>
          <a:p>
            <a:pPr>
              <a:defRPr/>
            </a:pPr>
            <a:endParaRPr lang="hr-HR"/>
          </a:p>
        </p:txBody>
      </p:sp>
      <p:sp>
        <p:nvSpPr>
          <p:cNvPr id="8" name="Rectangle 6"/>
          <p:cNvSpPr>
            <a:spLocks noGrp="1" noChangeArrowheads="1"/>
          </p:cNvSpPr>
          <p:nvPr>
            <p:ph type="sldNum" sz="quarter" idx="12"/>
          </p:nvPr>
        </p:nvSpPr>
        <p:spPr>
          <a:ln/>
        </p:spPr>
        <p:txBody>
          <a:bodyPr/>
          <a:lstStyle>
            <a:lvl1pPr>
              <a:defRPr/>
            </a:lvl1pPr>
          </a:lstStyle>
          <a:p>
            <a:pPr>
              <a:defRPr/>
            </a:pPr>
            <a:fld id="{A05AC5CB-FB68-4645-885B-196A2FB4C4F7}" type="slidenum">
              <a:rPr lang="hr-HR"/>
              <a:pPr>
                <a:defRPr/>
              </a:pPr>
              <a:t>‹#›</a:t>
            </a:fld>
            <a:endParaRPr lang="hr-H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Naslov, sadržaj i dva sadržaja">
    <p:spTree>
      <p:nvGrpSpPr>
        <p:cNvPr id="1" name=""/>
        <p:cNvGrpSpPr/>
        <p:nvPr/>
      </p:nvGrpSpPr>
      <p:grpSpPr>
        <a:xfrm>
          <a:off x="0" y="0"/>
          <a:ext cx="0" cy="0"/>
          <a:chOff x="0" y="0"/>
          <a:chExt cx="0" cy="0"/>
        </a:xfrm>
      </p:grpSpPr>
      <p:sp>
        <p:nvSpPr>
          <p:cNvPr id="2" name="Naslov 1"/>
          <p:cNvSpPr>
            <a:spLocks noGrp="1"/>
          </p:cNvSpPr>
          <p:nvPr>
            <p:ph type="title"/>
          </p:nvPr>
        </p:nvSpPr>
        <p:spPr>
          <a:xfrm>
            <a:off x="457200" y="533400"/>
            <a:ext cx="8229600" cy="1143000"/>
          </a:xfrm>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828800"/>
            <a:ext cx="4038600" cy="4302125"/>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quarter" idx="2"/>
          </p:nvPr>
        </p:nvSpPr>
        <p:spPr>
          <a:xfrm>
            <a:off x="4648200" y="1828800"/>
            <a:ext cx="4038600" cy="2074863"/>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sadržaja 4"/>
          <p:cNvSpPr>
            <a:spLocks noGrp="1"/>
          </p:cNvSpPr>
          <p:nvPr>
            <p:ph sz="quarter" idx="3"/>
          </p:nvPr>
        </p:nvSpPr>
        <p:spPr>
          <a:xfrm>
            <a:off x="4648200" y="4056063"/>
            <a:ext cx="4038600" cy="2074862"/>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ctangle 4"/>
          <p:cNvSpPr>
            <a:spLocks noGrp="1" noChangeArrowheads="1"/>
          </p:cNvSpPr>
          <p:nvPr>
            <p:ph type="dt" sz="half" idx="10"/>
          </p:nvPr>
        </p:nvSpPr>
        <p:spPr>
          <a:ln/>
        </p:spPr>
        <p:txBody>
          <a:bodyPr/>
          <a:lstStyle>
            <a:lvl1pPr>
              <a:defRPr/>
            </a:lvl1pPr>
          </a:lstStyle>
          <a:p>
            <a:pPr>
              <a:defRPr/>
            </a:pPr>
            <a:endParaRPr lang="hr-HR"/>
          </a:p>
        </p:txBody>
      </p:sp>
      <p:sp>
        <p:nvSpPr>
          <p:cNvPr id="7" name="Rectangle 5"/>
          <p:cNvSpPr>
            <a:spLocks noGrp="1" noChangeArrowheads="1"/>
          </p:cNvSpPr>
          <p:nvPr>
            <p:ph type="ftr" sz="quarter" idx="11"/>
          </p:nvPr>
        </p:nvSpPr>
        <p:spPr>
          <a:ln/>
        </p:spPr>
        <p:txBody>
          <a:bodyPr/>
          <a:lstStyle>
            <a:lvl1pPr>
              <a:defRPr/>
            </a:lvl1pPr>
          </a:lstStyle>
          <a:p>
            <a:pPr>
              <a:defRPr/>
            </a:pPr>
            <a:endParaRPr lang="hr-HR"/>
          </a:p>
        </p:txBody>
      </p:sp>
      <p:sp>
        <p:nvSpPr>
          <p:cNvPr id="8" name="Rectangle 6"/>
          <p:cNvSpPr>
            <a:spLocks noGrp="1" noChangeArrowheads="1"/>
          </p:cNvSpPr>
          <p:nvPr>
            <p:ph type="sldNum" sz="quarter" idx="12"/>
          </p:nvPr>
        </p:nvSpPr>
        <p:spPr>
          <a:ln/>
        </p:spPr>
        <p:txBody>
          <a:bodyPr/>
          <a:lstStyle>
            <a:lvl1pPr>
              <a:defRPr/>
            </a:lvl1pPr>
          </a:lstStyle>
          <a:p>
            <a:pPr>
              <a:defRPr/>
            </a:pPr>
            <a:fld id="{8CBC260B-BD06-4AB2-9F01-F2F5DA39103E}" type="slidenum">
              <a:rPr lang="hr-HR"/>
              <a:pPr>
                <a:defRPr/>
              </a:pPr>
              <a:t>‹#›</a:t>
            </a:fld>
            <a:endParaRPr lang="hr-H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Sadržaj">
    <p:spTree>
      <p:nvGrpSpPr>
        <p:cNvPr id="1" name=""/>
        <p:cNvGrpSpPr/>
        <p:nvPr/>
      </p:nvGrpSpPr>
      <p:grpSpPr>
        <a:xfrm>
          <a:off x="0" y="0"/>
          <a:ext cx="0" cy="0"/>
          <a:chOff x="0" y="0"/>
          <a:chExt cx="0" cy="0"/>
        </a:xfrm>
      </p:grpSpPr>
      <p:sp>
        <p:nvSpPr>
          <p:cNvPr id="2" name="Rezervirano mjesto sadržaja 1"/>
          <p:cNvSpPr>
            <a:spLocks noGrp="1"/>
          </p:cNvSpPr>
          <p:nvPr>
            <p:ph/>
          </p:nvPr>
        </p:nvSpPr>
        <p:spPr>
          <a:xfrm>
            <a:off x="457200" y="533400"/>
            <a:ext cx="8229600" cy="5597525"/>
          </a:xfrm>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hr-HR"/>
          </a:p>
        </p:txBody>
      </p:sp>
      <p:sp>
        <p:nvSpPr>
          <p:cNvPr id="4" name="Rectangle 5"/>
          <p:cNvSpPr>
            <a:spLocks noGrp="1" noChangeArrowheads="1"/>
          </p:cNvSpPr>
          <p:nvPr>
            <p:ph type="ftr" sz="quarter" idx="11"/>
          </p:nvPr>
        </p:nvSpPr>
        <p:spPr>
          <a:ln/>
        </p:spPr>
        <p:txBody>
          <a:bodyPr/>
          <a:lstStyle>
            <a:lvl1pPr>
              <a:defRPr/>
            </a:lvl1pPr>
          </a:lstStyle>
          <a:p>
            <a:pPr>
              <a:defRPr/>
            </a:pPr>
            <a:endParaRPr lang="hr-HR"/>
          </a:p>
        </p:txBody>
      </p:sp>
      <p:sp>
        <p:nvSpPr>
          <p:cNvPr id="5" name="Rectangle 6"/>
          <p:cNvSpPr>
            <a:spLocks noGrp="1" noChangeArrowheads="1"/>
          </p:cNvSpPr>
          <p:nvPr>
            <p:ph type="sldNum" sz="quarter" idx="12"/>
          </p:nvPr>
        </p:nvSpPr>
        <p:spPr>
          <a:ln/>
        </p:spPr>
        <p:txBody>
          <a:bodyPr/>
          <a:lstStyle>
            <a:lvl1pPr>
              <a:defRPr/>
            </a:lvl1pPr>
          </a:lstStyle>
          <a:p>
            <a:pPr>
              <a:defRPr/>
            </a:pPr>
            <a:fld id="{A4F26922-40E3-4DD0-B1CC-69BD47405F5F}" type="slidenum">
              <a:rPr lang="hr-HR"/>
              <a:pPr>
                <a:defRPr/>
              </a:pPr>
              <a:t>‹#›</a:t>
            </a:fld>
            <a:endParaRPr lang="hr-H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Naslov i tablic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7813"/>
            <a:ext cx="8229600" cy="1139825"/>
          </a:xfrm>
        </p:spPr>
        <p:txBody>
          <a:bodyPr/>
          <a:lstStyle/>
          <a:p>
            <a:r>
              <a:rPr lang="hr-HR" smtClean="0"/>
              <a:t>Kliknite da biste uredili stil naslova matrice</a:t>
            </a:r>
            <a:endParaRPr lang="hr-HR"/>
          </a:p>
        </p:txBody>
      </p:sp>
      <p:sp>
        <p:nvSpPr>
          <p:cNvPr id="3" name="Rezervirano mjesto tablice 2"/>
          <p:cNvSpPr>
            <a:spLocks noGrp="1"/>
          </p:cNvSpPr>
          <p:nvPr>
            <p:ph type="tbl" idx="1"/>
          </p:nvPr>
        </p:nvSpPr>
        <p:spPr>
          <a:xfrm>
            <a:off x="457200" y="1600200"/>
            <a:ext cx="8229600" cy="4530725"/>
          </a:xfrm>
        </p:spPr>
        <p:txBody>
          <a:bodyPr/>
          <a:lstStyle/>
          <a:p>
            <a:pPr lvl="0"/>
            <a:endParaRPr lang="hr-HR" noProof="0" smtClean="0"/>
          </a:p>
        </p:txBody>
      </p:sp>
      <p:sp>
        <p:nvSpPr>
          <p:cNvPr id="4" name="Rezervirano mjesto datuma 3"/>
          <p:cNvSpPr>
            <a:spLocks noGrp="1"/>
          </p:cNvSpPr>
          <p:nvPr>
            <p:ph type="dt" sz="half" idx="10"/>
          </p:nvPr>
        </p:nvSpPr>
        <p:spPr>
          <a:xfrm>
            <a:off x="457200" y="6243638"/>
            <a:ext cx="2133600" cy="457200"/>
          </a:xfrm>
        </p:spPr>
        <p:txBody>
          <a:bodyPr/>
          <a:lstStyle>
            <a:lvl1pPr>
              <a:defRPr/>
            </a:lvl1pPr>
          </a:lstStyle>
          <a:p>
            <a:pPr>
              <a:defRPr/>
            </a:pPr>
            <a:endParaRPr lang="hr-HR"/>
          </a:p>
        </p:txBody>
      </p:sp>
      <p:sp>
        <p:nvSpPr>
          <p:cNvPr id="5" name="Rezervirano mjesto podnožja 4"/>
          <p:cNvSpPr>
            <a:spLocks noGrp="1"/>
          </p:cNvSpPr>
          <p:nvPr>
            <p:ph type="ftr" sz="quarter" idx="11"/>
          </p:nvPr>
        </p:nvSpPr>
        <p:spPr/>
        <p:txBody>
          <a:bodyPr/>
          <a:lstStyle>
            <a:lvl1pPr>
              <a:defRPr/>
            </a:lvl1pPr>
          </a:lstStyle>
          <a:p>
            <a:pPr>
              <a:defRPr/>
            </a:pPr>
            <a:endParaRPr lang="hr-HR"/>
          </a:p>
        </p:txBody>
      </p:sp>
      <p:sp>
        <p:nvSpPr>
          <p:cNvPr id="6" name="Rezervirano mjesto broja slajda 5"/>
          <p:cNvSpPr>
            <a:spLocks noGrp="1"/>
          </p:cNvSpPr>
          <p:nvPr>
            <p:ph type="sldNum" sz="quarter" idx="12"/>
          </p:nvPr>
        </p:nvSpPr>
        <p:spPr>
          <a:xfrm>
            <a:off x="6553200" y="6243638"/>
            <a:ext cx="2133600" cy="457200"/>
          </a:xfrm>
        </p:spPr>
        <p:txBody>
          <a:bodyPr/>
          <a:lstStyle>
            <a:lvl1pPr>
              <a:defRPr/>
            </a:lvl1pPr>
          </a:lstStyle>
          <a:p>
            <a:pPr>
              <a:defRPr/>
            </a:pPr>
            <a:fld id="{23842A66-3506-4D82-AF89-6A22CA69A584}" type="slidenum">
              <a:rPr lang="hr-HR"/>
              <a:pPr>
                <a:defRPr/>
              </a:pPr>
              <a:t>‹#›</a:t>
            </a:fld>
            <a:endParaRPr lang="hr-HR"/>
          </a:p>
        </p:txBody>
      </p:sp>
    </p:spTree>
  </p:cSld>
  <p:clrMapOvr>
    <a:masterClrMapping/>
  </p:clrMapOvr>
  <p:transition spd="slow">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713DE749-D696-484F-950F-0B96BD383B5A}" type="slidenum">
              <a:rPr lang="hr-HR"/>
              <a:pPr>
                <a:defRPr/>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r-HR" smtClean="0"/>
              <a:t>Kliknite da biste uredili stilove teksta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hr-HR"/>
          </a:p>
        </p:txBody>
      </p:sp>
      <p:sp>
        <p:nvSpPr>
          <p:cNvPr id="5" name="Rectangle 5"/>
          <p:cNvSpPr>
            <a:spLocks noGrp="1" noChangeArrowheads="1"/>
          </p:cNvSpPr>
          <p:nvPr>
            <p:ph type="ftr" sz="quarter" idx="11"/>
          </p:nvPr>
        </p:nvSpPr>
        <p:spPr>
          <a:ln/>
        </p:spPr>
        <p:txBody>
          <a:bodyPr/>
          <a:lstStyle>
            <a:lvl1pPr>
              <a:defRPr/>
            </a:lvl1pPr>
          </a:lstStyle>
          <a:p>
            <a:pPr>
              <a:defRPr/>
            </a:pPr>
            <a:endParaRPr lang="hr-HR"/>
          </a:p>
        </p:txBody>
      </p:sp>
      <p:sp>
        <p:nvSpPr>
          <p:cNvPr id="6" name="Rectangle 6"/>
          <p:cNvSpPr>
            <a:spLocks noGrp="1" noChangeArrowheads="1"/>
          </p:cNvSpPr>
          <p:nvPr>
            <p:ph type="sldNum" sz="quarter" idx="12"/>
          </p:nvPr>
        </p:nvSpPr>
        <p:spPr>
          <a:ln/>
        </p:spPr>
        <p:txBody>
          <a:bodyPr/>
          <a:lstStyle>
            <a:lvl1pPr>
              <a:defRPr/>
            </a:lvl1pPr>
          </a:lstStyle>
          <a:p>
            <a:pPr>
              <a:defRPr/>
            </a:pPr>
            <a:fld id="{9A89F80B-6A5B-45B5-B81F-2B42DC57027A}" type="slidenum">
              <a:rPr lang="hr-HR"/>
              <a:pPr>
                <a:defRPr/>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A18B3792-B8C4-4E2E-A2D2-F9EC69437498}" type="slidenum">
              <a:rPr lang="hr-HR"/>
              <a:pPr>
                <a:defRPr/>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hr-HR"/>
          </a:p>
        </p:txBody>
      </p:sp>
      <p:sp>
        <p:nvSpPr>
          <p:cNvPr id="8" name="Rectangle 5"/>
          <p:cNvSpPr>
            <a:spLocks noGrp="1" noChangeArrowheads="1"/>
          </p:cNvSpPr>
          <p:nvPr>
            <p:ph type="ftr" sz="quarter" idx="11"/>
          </p:nvPr>
        </p:nvSpPr>
        <p:spPr>
          <a:ln/>
        </p:spPr>
        <p:txBody>
          <a:bodyPr/>
          <a:lstStyle>
            <a:lvl1pPr>
              <a:defRPr/>
            </a:lvl1pPr>
          </a:lstStyle>
          <a:p>
            <a:pPr>
              <a:defRPr/>
            </a:pPr>
            <a:endParaRPr lang="hr-HR"/>
          </a:p>
        </p:txBody>
      </p:sp>
      <p:sp>
        <p:nvSpPr>
          <p:cNvPr id="9" name="Rectangle 6"/>
          <p:cNvSpPr>
            <a:spLocks noGrp="1" noChangeArrowheads="1"/>
          </p:cNvSpPr>
          <p:nvPr>
            <p:ph type="sldNum" sz="quarter" idx="12"/>
          </p:nvPr>
        </p:nvSpPr>
        <p:spPr>
          <a:ln/>
        </p:spPr>
        <p:txBody>
          <a:bodyPr/>
          <a:lstStyle>
            <a:lvl1pPr>
              <a:defRPr/>
            </a:lvl1pPr>
          </a:lstStyle>
          <a:p>
            <a:pPr>
              <a:defRPr/>
            </a:pPr>
            <a:fld id="{2ADD3987-D767-451C-8736-69257E4B4137}" type="slidenum">
              <a:rPr lang="hr-HR"/>
              <a:pPr>
                <a:defRPr/>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hr-HR"/>
          </a:p>
        </p:txBody>
      </p:sp>
      <p:sp>
        <p:nvSpPr>
          <p:cNvPr id="4" name="Rectangle 5"/>
          <p:cNvSpPr>
            <a:spLocks noGrp="1" noChangeArrowheads="1"/>
          </p:cNvSpPr>
          <p:nvPr>
            <p:ph type="ftr" sz="quarter" idx="11"/>
          </p:nvPr>
        </p:nvSpPr>
        <p:spPr>
          <a:ln/>
        </p:spPr>
        <p:txBody>
          <a:bodyPr/>
          <a:lstStyle>
            <a:lvl1pPr>
              <a:defRPr/>
            </a:lvl1pPr>
          </a:lstStyle>
          <a:p>
            <a:pPr>
              <a:defRPr/>
            </a:pPr>
            <a:endParaRPr lang="hr-HR"/>
          </a:p>
        </p:txBody>
      </p:sp>
      <p:sp>
        <p:nvSpPr>
          <p:cNvPr id="5" name="Rectangle 6"/>
          <p:cNvSpPr>
            <a:spLocks noGrp="1" noChangeArrowheads="1"/>
          </p:cNvSpPr>
          <p:nvPr>
            <p:ph type="sldNum" sz="quarter" idx="12"/>
          </p:nvPr>
        </p:nvSpPr>
        <p:spPr>
          <a:ln/>
        </p:spPr>
        <p:txBody>
          <a:bodyPr/>
          <a:lstStyle>
            <a:lvl1pPr>
              <a:defRPr/>
            </a:lvl1pPr>
          </a:lstStyle>
          <a:p>
            <a:pPr>
              <a:defRPr/>
            </a:pPr>
            <a:fld id="{1A3DEE40-DB0F-492C-92E9-4C6B9577A2E6}" type="slidenum">
              <a:rPr lang="hr-HR"/>
              <a:pPr>
                <a:defRPr/>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r-HR"/>
          </a:p>
        </p:txBody>
      </p:sp>
      <p:sp>
        <p:nvSpPr>
          <p:cNvPr id="3" name="Rectangle 5"/>
          <p:cNvSpPr>
            <a:spLocks noGrp="1" noChangeArrowheads="1"/>
          </p:cNvSpPr>
          <p:nvPr>
            <p:ph type="ftr" sz="quarter" idx="11"/>
          </p:nvPr>
        </p:nvSpPr>
        <p:spPr>
          <a:ln/>
        </p:spPr>
        <p:txBody>
          <a:bodyPr/>
          <a:lstStyle>
            <a:lvl1pPr>
              <a:defRPr/>
            </a:lvl1pPr>
          </a:lstStyle>
          <a:p>
            <a:pPr>
              <a:defRPr/>
            </a:pPr>
            <a:endParaRPr lang="hr-HR"/>
          </a:p>
        </p:txBody>
      </p:sp>
      <p:sp>
        <p:nvSpPr>
          <p:cNvPr id="4" name="Rectangle 6"/>
          <p:cNvSpPr>
            <a:spLocks noGrp="1" noChangeArrowheads="1"/>
          </p:cNvSpPr>
          <p:nvPr>
            <p:ph type="sldNum" sz="quarter" idx="12"/>
          </p:nvPr>
        </p:nvSpPr>
        <p:spPr>
          <a:ln/>
        </p:spPr>
        <p:txBody>
          <a:bodyPr/>
          <a:lstStyle>
            <a:lvl1pPr>
              <a:defRPr/>
            </a:lvl1pPr>
          </a:lstStyle>
          <a:p>
            <a:pPr>
              <a:defRPr/>
            </a:pPr>
            <a:fld id="{69376862-1B4C-4641-8181-E35BDF421093}" type="slidenum">
              <a:rPr lang="hr-HR"/>
              <a:pPr>
                <a:defRPr/>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115EEC2F-6CCC-479B-8E54-5FD922275158}" type="slidenum">
              <a:rPr lang="hr-HR"/>
              <a:pPr>
                <a:defRPr/>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smtClean="0"/>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hr-HR"/>
          </a:p>
        </p:txBody>
      </p:sp>
      <p:sp>
        <p:nvSpPr>
          <p:cNvPr id="6" name="Rectangle 5"/>
          <p:cNvSpPr>
            <a:spLocks noGrp="1" noChangeArrowheads="1"/>
          </p:cNvSpPr>
          <p:nvPr>
            <p:ph type="ftr" sz="quarter" idx="11"/>
          </p:nvPr>
        </p:nvSpPr>
        <p:spPr>
          <a:ln/>
        </p:spPr>
        <p:txBody>
          <a:bodyPr/>
          <a:lstStyle>
            <a:lvl1pPr>
              <a:defRPr/>
            </a:lvl1pPr>
          </a:lstStyle>
          <a:p>
            <a:pPr>
              <a:defRPr/>
            </a:pPr>
            <a:endParaRPr lang="hr-HR"/>
          </a:p>
        </p:txBody>
      </p:sp>
      <p:sp>
        <p:nvSpPr>
          <p:cNvPr id="7" name="Rectangle 6"/>
          <p:cNvSpPr>
            <a:spLocks noGrp="1" noChangeArrowheads="1"/>
          </p:cNvSpPr>
          <p:nvPr>
            <p:ph type="sldNum" sz="quarter" idx="12"/>
          </p:nvPr>
        </p:nvSpPr>
        <p:spPr>
          <a:ln/>
        </p:spPr>
        <p:txBody>
          <a:bodyPr/>
          <a:lstStyle>
            <a:lvl1pPr>
              <a:defRPr/>
            </a:lvl1pPr>
          </a:lstStyle>
          <a:p>
            <a:pPr>
              <a:defRPr/>
            </a:pPr>
            <a:fld id="{0BA5062E-FDD9-44B6-9400-44024DD7AB25}" type="slidenum">
              <a:rPr lang="hr-HR"/>
              <a:pPr>
                <a:defRPr/>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533400"/>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hr-HR" smtClean="0"/>
              <a:t>Click to edit Master title style</a:t>
            </a:r>
          </a:p>
        </p:txBody>
      </p:sp>
      <p:sp>
        <p:nvSpPr>
          <p:cNvPr id="13315" name="Rectangle 3"/>
          <p:cNvSpPr>
            <a:spLocks noGrp="1" noChangeArrowheads="1"/>
          </p:cNvSpPr>
          <p:nvPr>
            <p:ph type="body" idx="1"/>
          </p:nvPr>
        </p:nvSpPr>
        <p:spPr bwMode="auto">
          <a:xfrm>
            <a:off x="457200" y="1828800"/>
            <a:ext cx="8229600" cy="4302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r-HR" smtClean="0"/>
              <a:t>Click to edit Master text styles</a:t>
            </a:r>
          </a:p>
          <a:p>
            <a:pPr lvl="1"/>
            <a:r>
              <a:rPr lang="hr-HR" smtClean="0"/>
              <a:t>Second level</a:t>
            </a:r>
          </a:p>
          <a:p>
            <a:pPr lvl="2"/>
            <a:r>
              <a:rPr lang="hr-HR" smtClean="0"/>
              <a:t>Third level</a:t>
            </a:r>
          </a:p>
          <a:p>
            <a:pPr lvl="3"/>
            <a:r>
              <a:rPr lang="hr-HR" smtClean="0"/>
              <a:t>Fourth level</a:t>
            </a:r>
          </a:p>
          <a:p>
            <a:pPr lvl="4"/>
            <a:r>
              <a:rPr lang="hr-HR" smtClean="0"/>
              <a:t>Fifth level</a:t>
            </a:r>
          </a:p>
        </p:txBody>
      </p:sp>
      <p:sp>
        <p:nvSpPr>
          <p:cNvPr id="963588" name="Rectangle 4"/>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34" charset="0"/>
              </a:defRPr>
            </a:lvl1pPr>
          </a:lstStyle>
          <a:p>
            <a:pPr>
              <a:defRPr/>
            </a:pPr>
            <a:endParaRPr lang="hr-HR"/>
          </a:p>
        </p:txBody>
      </p:sp>
      <p:sp>
        <p:nvSpPr>
          <p:cNvPr id="963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pPr>
              <a:defRPr/>
            </a:pPr>
            <a:endParaRPr lang="hr-HR"/>
          </a:p>
        </p:txBody>
      </p:sp>
      <p:sp>
        <p:nvSpPr>
          <p:cNvPr id="963590"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pPr>
              <a:defRPr/>
            </a:pPr>
            <a:fld id="{95E3127C-717B-409D-83C5-0FA6B9497CFE}" type="slidenum">
              <a:rPr lang="hr-HR"/>
              <a:pPr>
                <a:defRPr/>
              </a:pPr>
              <a:t>‹#›</a:t>
            </a:fld>
            <a:endParaRPr lang="hr-HR"/>
          </a:p>
        </p:txBody>
      </p:sp>
      <p:grpSp>
        <p:nvGrpSpPr>
          <p:cNvPr id="13319" name="Group 7"/>
          <p:cNvGrpSpPr>
            <a:grpSpLocks/>
          </p:cNvGrpSpPr>
          <p:nvPr/>
        </p:nvGrpSpPr>
        <p:grpSpPr bwMode="auto">
          <a:xfrm>
            <a:off x="279400" y="152400"/>
            <a:ext cx="8686800" cy="1600200"/>
            <a:chOff x="176" y="96"/>
            <a:chExt cx="5472" cy="1008"/>
          </a:xfrm>
        </p:grpSpPr>
        <p:sp>
          <p:nvSpPr>
            <p:cNvPr id="963592" name="Line 8"/>
            <p:cNvSpPr>
              <a:spLocks noChangeShapeType="1"/>
            </p:cNvSpPr>
            <p:nvPr/>
          </p:nvSpPr>
          <p:spPr bwMode="auto">
            <a:xfrm flipH="1">
              <a:off x="288" y="1104"/>
              <a:ext cx="5232" cy="0"/>
            </a:xfrm>
            <a:prstGeom prst="line">
              <a:avLst/>
            </a:prstGeom>
            <a:noFill/>
            <a:ln w="12700">
              <a:solidFill>
                <a:schemeClr val="tx1"/>
              </a:solidFill>
              <a:round/>
              <a:headEnd/>
              <a:tailEnd/>
            </a:ln>
            <a:effectLst/>
          </p:spPr>
          <p:txBody>
            <a:bodyPr/>
            <a:lstStyle/>
            <a:p>
              <a:pPr>
                <a:defRPr/>
              </a:pPr>
              <a:endParaRPr lang="hr-HR"/>
            </a:p>
          </p:txBody>
        </p:sp>
        <p:sp>
          <p:nvSpPr>
            <p:cNvPr id="963593"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p>
              <a:pPr algn="ctr">
                <a:defRPr/>
              </a:pPr>
              <a:endParaRPr lang="hr-HR" sz="2400"/>
            </a:p>
          </p:txBody>
        </p:sp>
        <p:sp>
          <p:nvSpPr>
            <p:cNvPr id="963594"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p>
              <a:pPr algn="ctr">
                <a:defRPr/>
              </a:pPr>
              <a:endParaRPr lang="hr-HR" sz="2400"/>
            </a:p>
          </p:txBody>
        </p:sp>
        <p:sp>
          <p:nvSpPr>
            <p:cNvPr id="963595"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p>
              <a:pPr algn="ctr">
                <a:defRPr/>
              </a:pPr>
              <a:endParaRPr lang="hr-HR" sz="2400"/>
            </a:p>
          </p:txBody>
        </p:sp>
        <p:sp>
          <p:nvSpPr>
            <p:cNvPr id="963596"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p>
              <a:pPr algn="ctr">
                <a:defRPr/>
              </a:pPr>
              <a:endParaRPr lang="hr-HR" sz="2400"/>
            </a:p>
          </p:txBody>
        </p:sp>
      </p:grpSp>
    </p:spTree>
  </p:cSld>
  <p:clrMap bg1="lt1" tx1="dk1" bg2="lt2" tx2="dk2" accent1="accent1" accent2="accent2" accent3="accent3" accent4="accent4" accent5="accent5" accent6="accent6" hlink="hlink" folHlink="folHlink"/>
  <p:sldLayoutIdLst>
    <p:sldLayoutId id="2147483883"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4"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69900" indent="-469900" algn="l" rtl="0" eaLnBrk="0" fontAlgn="base" hangingPunct="0">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w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oleObject" Target="../embeddings/Microsoft_Office_Excel_Chart1.xls"/></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2.jpe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3.jpe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9.jpe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30.jpeg"/><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35.jpeg"/><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36.jpeg"/><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37.jpeg"/><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41.jpeg"/><Relationship Id="rId4"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image" Target="../media/image44.jpeg"/><Relationship Id="rId4" Type="http://schemas.openxmlformats.org/officeDocument/2006/relationships/oleObject" Target="../embeddings/oleObject9.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Office_Excel_Chart2.xls"/><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Office_Excel_Chart3.xls"/><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28625" y="2420938"/>
            <a:ext cx="8269288" cy="2865437"/>
          </a:xfrm>
        </p:spPr>
        <p:txBody>
          <a:bodyPr/>
          <a:lstStyle/>
          <a:p>
            <a:pPr eaLnBrk="1" hangingPunct="1">
              <a:lnSpc>
                <a:spcPct val="80000"/>
              </a:lnSpc>
            </a:pPr>
            <a:r>
              <a:rPr lang="hr-HR" b="1" smtClean="0"/>
              <a:t>PROJEKT “EDUKACIJA I INFORMIRANJE</a:t>
            </a:r>
            <a:br>
              <a:rPr lang="hr-HR" b="1" smtClean="0"/>
            </a:br>
            <a:r>
              <a:rPr lang="hr-HR" b="1" smtClean="0"/>
              <a:t> </a:t>
            </a:r>
            <a:br>
              <a:rPr lang="hr-HR" b="1" smtClean="0"/>
            </a:br>
            <a:r>
              <a:rPr lang="hr-HR" b="1" smtClean="0"/>
              <a:t>POLJOPRIVREDNOG STANOVNIŠTVA”</a:t>
            </a:r>
          </a:p>
        </p:txBody>
      </p:sp>
      <p:pic>
        <p:nvPicPr>
          <p:cNvPr id="16387" name="Picture 5" descr="logo_hr"/>
          <p:cNvPicPr>
            <a:picLocks noChangeAspect="1" noChangeArrowheads="1"/>
          </p:cNvPicPr>
          <p:nvPr>
            <p:ph sz="half" idx="2"/>
          </p:nvPr>
        </p:nvPicPr>
        <p:blipFill>
          <a:blip r:embed="rId3" cstate="print"/>
          <a:srcRect/>
          <a:stretch>
            <a:fillRect/>
          </a:stretch>
        </p:blipFill>
        <p:spPr>
          <a:xfrm>
            <a:off x="500063" y="1290638"/>
            <a:ext cx="1928812" cy="295275"/>
          </a:xfrm>
          <a:noFill/>
        </p:spPr>
      </p:pic>
      <p:sp>
        <p:nvSpPr>
          <p:cNvPr id="16388" name="Text Box 8"/>
          <p:cNvSpPr txBox="1">
            <a:spLocks noChangeArrowheads="1"/>
          </p:cNvSpPr>
          <p:nvPr/>
        </p:nvSpPr>
        <p:spPr bwMode="auto">
          <a:xfrm>
            <a:off x="4284663" y="5949950"/>
            <a:ext cx="1416050" cy="366713"/>
          </a:xfrm>
          <a:prstGeom prst="rect">
            <a:avLst/>
          </a:prstGeom>
          <a:noFill/>
          <a:ln w="12700">
            <a:noFill/>
            <a:miter lim="800000"/>
            <a:headEnd/>
            <a:tailEnd/>
          </a:ln>
        </p:spPr>
        <p:txBody>
          <a:bodyPr wrap="none">
            <a:spAutoFit/>
          </a:bodyPr>
          <a:lstStyle/>
          <a:p>
            <a:r>
              <a:rPr lang="hr-HR" b="1"/>
              <a:t>2012. godina</a:t>
            </a:r>
          </a:p>
        </p:txBody>
      </p:sp>
      <p:pic>
        <p:nvPicPr>
          <p:cNvPr id="16389" name="Picture 9"/>
          <p:cNvPicPr>
            <a:picLocks noChangeAspect="1" noChangeArrowheads="1"/>
          </p:cNvPicPr>
          <p:nvPr/>
        </p:nvPicPr>
        <p:blipFill>
          <a:blip r:embed="rId4" cstate="print"/>
          <a:srcRect/>
          <a:stretch>
            <a:fillRect/>
          </a:stretch>
        </p:blipFill>
        <p:spPr bwMode="auto">
          <a:xfrm>
            <a:off x="7072313" y="642938"/>
            <a:ext cx="1071562" cy="1071562"/>
          </a:xfrm>
          <a:prstGeom prst="rect">
            <a:avLst/>
          </a:prstGeom>
          <a:noFill/>
          <a:ln w="12700">
            <a:noFill/>
            <a:miter lim="800000"/>
            <a:headEnd/>
            <a:tailEnd/>
          </a:ln>
        </p:spPr>
      </p:pic>
      <p:pic>
        <p:nvPicPr>
          <p:cNvPr id="16390" name="Picture 13" descr="HBM_P1"/>
          <p:cNvPicPr>
            <a:picLocks noChangeAspect="1" noChangeArrowheads="1"/>
          </p:cNvPicPr>
          <p:nvPr/>
        </p:nvPicPr>
        <p:blipFill>
          <a:blip r:embed="rId5" cstate="print"/>
          <a:srcRect/>
          <a:stretch>
            <a:fillRect/>
          </a:stretch>
        </p:blipFill>
        <p:spPr bwMode="auto">
          <a:xfrm>
            <a:off x="571500" y="571500"/>
            <a:ext cx="1857375" cy="547688"/>
          </a:xfrm>
          <a:prstGeom prst="rect">
            <a:avLst/>
          </a:prstGeom>
          <a:noFill/>
          <a:ln w="9525">
            <a:noFill/>
            <a:miter lim="800000"/>
            <a:headEnd/>
            <a:tailEnd/>
          </a:ln>
        </p:spPr>
      </p:pic>
      <p:pic>
        <p:nvPicPr>
          <p:cNvPr id="16391" name="Picture 3" descr="hcr"/>
          <p:cNvPicPr>
            <a:picLocks noChangeAspect="1" noChangeArrowheads="1"/>
          </p:cNvPicPr>
          <p:nvPr/>
        </p:nvPicPr>
        <p:blipFill>
          <a:blip r:embed="rId6" cstate="print"/>
          <a:srcRect/>
          <a:stretch>
            <a:fillRect/>
          </a:stretch>
        </p:blipFill>
        <p:spPr bwMode="auto">
          <a:xfrm>
            <a:off x="5429250" y="571500"/>
            <a:ext cx="1368425" cy="576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428750" y="142875"/>
            <a:ext cx="7543800" cy="820738"/>
          </a:xfrm>
        </p:spPr>
        <p:txBody>
          <a:bodyPr/>
          <a:lstStyle/>
          <a:p>
            <a:pPr algn="ctr" eaLnBrk="1" hangingPunct="1"/>
            <a:r>
              <a:rPr lang="hr-HR" sz="2400" smtClean="0"/>
              <a:t>MINSKA SITUACIJA U REPUBLICI HRVATSKOJ</a:t>
            </a:r>
          </a:p>
        </p:txBody>
      </p:sp>
      <p:grpSp>
        <p:nvGrpSpPr>
          <p:cNvPr id="25603" name="Group 3"/>
          <p:cNvGrpSpPr>
            <a:grpSpLocks/>
          </p:cNvGrpSpPr>
          <p:nvPr/>
        </p:nvGrpSpPr>
        <p:grpSpPr bwMode="auto">
          <a:xfrm>
            <a:off x="0" y="1079500"/>
            <a:ext cx="8964613" cy="5778500"/>
            <a:chOff x="249" y="815"/>
            <a:chExt cx="5172" cy="3505"/>
          </a:xfrm>
        </p:grpSpPr>
        <p:pic>
          <p:nvPicPr>
            <p:cNvPr id="25606" name="Picture 4"/>
            <p:cNvPicPr>
              <a:picLocks noChangeAspect="1" noChangeArrowheads="1"/>
            </p:cNvPicPr>
            <p:nvPr/>
          </p:nvPicPr>
          <p:blipFill>
            <a:blip r:embed="rId2" cstate="print"/>
            <a:srcRect l="1183" t="21353" r="31068" b="20207"/>
            <a:stretch>
              <a:fillRect/>
            </a:stretch>
          </p:blipFill>
          <p:spPr bwMode="auto">
            <a:xfrm>
              <a:off x="340" y="815"/>
              <a:ext cx="5080" cy="3505"/>
            </a:xfrm>
            <a:prstGeom prst="rect">
              <a:avLst/>
            </a:prstGeom>
            <a:noFill/>
            <a:ln w="9525">
              <a:solidFill>
                <a:schemeClr val="tx1"/>
              </a:solidFill>
              <a:miter lim="800000"/>
              <a:headEnd/>
              <a:tailEnd/>
            </a:ln>
          </p:spPr>
        </p:pic>
        <p:sp>
          <p:nvSpPr>
            <p:cNvPr id="25607" name="AutoShape 5"/>
            <p:cNvSpPr>
              <a:spLocks noChangeArrowheads="1"/>
            </p:cNvSpPr>
            <p:nvPr/>
          </p:nvSpPr>
          <p:spPr bwMode="auto">
            <a:xfrm>
              <a:off x="249" y="1389"/>
              <a:ext cx="1769" cy="544"/>
            </a:xfrm>
            <a:prstGeom prst="wedgeRoundRectCallout">
              <a:avLst>
                <a:gd name="adj1" fmla="val 64810"/>
                <a:gd name="adj2" fmla="val 72426"/>
                <a:gd name="adj3" fmla="val 16667"/>
              </a:avLst>
            </a:prstGeom>
            <a:solidFill>
              <a:srgbClr val="333399"/>
            </a:solidFill>
            <a:ln w="12700" cap="sq">
              <a:solidFill>
                <a:srgbClr val="FFFF00"/>
              </a:solidFill>
              <a:miter lim="800000"/>
              <a:headEnd type="none" w="sm" len="sm"/>
              <a:tailEnd type="none" w="sm" len="sm"/>
            </a:ln>
          </p:spPr>
          <p:txBody>
            <a:bodyPr/>
            <a:lstStyle/>
            <a:p>
              <a:r>
                <a:rPr lang="hr-HR" sz="2000">
                  <a:solidFill>
                    <a:srgbClr val="FFFFFF"/>
                  </a:solidFill>
                  <a:cs typeface="Arial" pitchFamily="34" charset="0"/>
                </a:rPr>
                <a:t>791 km</a:t>
              </a:r>
              <a:r>
                <a:rPr lang="hr-HR" sz="2000" baseline="30000">
                  <a:solidFill>
                    <a:srgbClr val="FFFFFF"/>
                  </a:solidFill>
                  <a:cs typeface="Arial" pitchFamily="34" charset="0"/>
                </a:rPr>
                <a:t>2</a:t>
              </a:r>
              <a:r>
                <a:rPr lang="hr-HR" sz="2000">
                  <a:solidFill>
                    <a:srgbClr val="FFFFFF"/>
                  </a:solidFill>
                  <a:cs typeface="Arial" pitchFamily="34" charset="0"/>
                </a:rPr>
                <a:t> of mine suspected area</a:t>
              </a:r>
              <a:endParaRPr lang="en-GB" sz="2000">
                <a:solidFill>
                  <a:srgbClr val="FFFFFF"/>
                </a:solidFill>
                <a:cs typeface="Arial" pitchFamily="34" charset="0"/>
              </a:endParaRPr>
            </a:p>
          </p:txBody>
        </p:sp>
        <p:sp>
          <p:nvSpPr>
            <p:cNvPr id="25608" name="AutoShape 6"/>
            <p:cNvSpPr>
              <a:spLocks noChangeArrowheads="1"/>
            </p:cNvSpPr>
            <p:nvPr/>
          </p:nvSpPr>
          <p:spPr bwMode="auto">
            <a:xfrm>
              <a:off x="476" y="2523"/>
              <a:ext cx="1041" cy="635"/>
            </a:xfrm>
            <a:prstGeom prst="wedgeRoundRectCallout">
              <a:avLst>
                <a:gd name="adj1" fmla="val 70556"/>
                <a:gd name="adj2" fmla="val -81810"/>
                <a:gd name="adj3" fmla="val 16667"/>
              </a:avLst>
            </a:prstGeom>
            <a:solidFill>
              <a:srgbClr val="333399"/>
            </a:solidFill>
            <a:ln w="12700" cap="sq">
              <a:solidFill>
                <a:schemeClr val="tx1"/>
              </a:solidFill>
              <a:miter lim="800000"/>
              <a:headEnd type="none" w="sm" len="sm"/>
              <a:tailEnd type="none" w="sm" len="sm"/>
            </a:ln>
          </p:spPr>
          <p:txBody>
            <a:bodyPr/>
            <a:lstStyle/>
            <a:p>
              <a:r>
                <a:rPr lang="hr-HR" sz="2400">
                  <a:solidFill>
                    <a:srgbClr val="FFFFFF"/>
                  </a:solidFill>
                  <a:cs typeface="Arial" pitchFamily="34" charset="0"/>
                </a:rPr>
                <a:t>87.163</a:t>
              </a:r>
              <a:r>
                <a:rPr lang="hr-HR" sz="2400">
                  <a:cs typeface="Arial" pitchFamily="34" charset="0"/>
                </a:rPr>
                <a:t> </a:t>
              </a:r>
              <a:r>
                <a:rPr lang="hr-HR" sz="2200">
                  <a:solidFill>
                    <a:srgbClr val="FFFFFF"/>
                  </a:solidFill>
                  <a:cs typeface="Arial" pitchFamily="34" charset="0"/>
                </a:rPr>
                <a:t>mina</a:t>
              </a:r>
              <a:endParaRPr lang="en-GB" sz="2200">
                <a:solidFill>
                  <a:srgbClr val="FFFFFF"/>
                </a:solidFill>
                <a:cs typeface="Arial" pitchFamily="34" charset="0"/>
              </a:endParaRPr>
            </a:p>
          </p:txBody>
        </p:sp>
        <p:sp>
          <p:nvSpPr>
            <p:cNvPr id="25609" name="Text Box 7"/>
            <p:cNvSpPr txBox="1">
              <a:spLocks noChangeArrowheads="1"/>
            </p:cNvSpPr>
            <p:nvPr/>
          </p:nvSpPr>
          <p:spPr bwMode="auto">
            <a:xfrm>
              <a:off x="476" y="3249"/>
              <a:ext cx="1134" cy="426"/>
            </a:xfrm>
            <a:prstGeom prst="rect">
              <a:avLst/>
            </a:prstGeom>
            <a:noFill/>
            <a:ln w="9525">
              <a:noFill/>
              <a:miter lim="800000"/>
              <a:headEnd/>
              <a:tailEnd/>
            </a:ln>
          </p:spPr>
          <p:txBody>
            <a:bodyPr>
              <a:spAutoFit/>
            </a:bodyPr>
            <a:lstStyle/>
            <a:p>
              <a:r>
                <a:rPr lang="hr-HR" sz="2000">
                  <a:solidFill>
                    <a:srgbClr val="000099"/>
                  </a:solidFill>
                  <a:cs typeface="Arial" pitchFamily="34" charset="0"/>
                </a:rPr>
                <a:t>Land-area:</a:t>
              </a:r>
              <a:r>
                <a:rPr lang="hr-HR">
                  <a:solidFill>
                    <a:srgbClr val="000099"/>
                  </a:solidFill>
                  <a:cs typeface="Arial" pitchFamily="34" charset="0"/>
                </a:rPr>
                <a:t> </a:t>
              </a:r>
            </a:p>
            <a:p>
              <a:r>
                <a:rPr lang="hr-HR" sz="2000">
                  <a:solidFill>
                    <a:srgbClr val="000099"/>
                  </a:solidFill>
                  <a:cs typeface="Arial" pitchFamily="34" charset="0"/>
                </a:rPr>
                <a:t>56 542 km</a:t>
              </a:r>
              <a:r>
                <a:rPr lang="hr-HR" sz="2000" baseline="30000">
                  <a:solidFill>
                    <a:srgbClr val="000099"/>
                  </a:solidFill>
                  <a:cs typeface="Arial" pitchFamily="34" charset="0"/>
                </a:rPr>
                <a:t>2</a:t>
              </a:r>
            </a:p>
          </p:txBody>
        </p:sp>
        <p:sp>
          <p:nvSpPr>
            <p:cNvPr id="808968" name="Text Box 8"/>
            <p:cNvSpPr txBox="1">
              <a:spLocks noChangeArrowheads="1"/>
            </p:cNvSpPr>
            <p:nvPr/>
          </p:nvSpPr>
          <p:spPr bwMode="auto">
            <a:xfrm>
              <a:off x="3606" y="4070"/>
              <a:ext cx="1815" cy="247"/>
            </a:xfrm>
            <a:prstGeom prst="rect">
              <a:avLst/>
            </a:prstGeom>
            <a:noFill/>
            <a:ln w="9525" algn="ctr">
              <a:noFill/>
              <a:miter lim="800000"/>
              <a:headEnd/>
              <a:tailEnd/>
            </a:ln>
            <a:effectLst/>
          </p:spPr>
          <p:txBody>
            <a:bodyPr>
              <a:spAutoFit/>
            </a:bodyPr>
            <a:lstStyle/>
            <a:p>
              <a:pPr>
                <a:spcBef>
                  <a:spcPct val="50000"/>
                </a:spcBef>
                <a:defRPr/>
              </a:pPr>
              <a:endParaRPr lang="en-US" sz="2000">
                <a:solidFill>
                  <a:srgbClr val="000099"/>
                </a:solidFill>
                <a:effectLst>
                  <a:outerShdw blurRad="38100" dist="38100" dir="2700000" algn="tl">
                    <a:srgbClr val="000000"/>
                  </a:outerShdw>
                </a:effectLst>
                <a:latin typeface="Tahoma" pitchFamily="34" charset="0"/>
                <a:cs typeface="Arial" charset="0"/>
              </a:endParaRPr>
            </a:p>
          </p:txBody>
        </p:sp>
        <p:sp>
          <p:nvSpPr>
            <p:cNvPr id="25611" name="AutoShape 9"/>
            <p:cNvSpPr>
              <a:spLocks noChangeArrowheads="1"/>
            </p:cNvSpPr>
            <p:nvPr/>
          </p:nvSpPr>
          <p:spPr bwMode="auto">
            <a:xfrm>
              <a:off x="2269" y="897"/>
              <a:ext cx="1041" cy="693"/>
            </a:xfrm>
            <a:prstGeom prst="wedgeRoundRectCallout">
              <a:avLst>
                <a:gd name="adj1" fmla="val 64505"/>
                <a:gd name="adj2" fmla="val 89528"/>
                <a:gd name="adj3" fmla="val 16667"/>
              </a:avLst>
            </a:prstGeom>
            <a:solidFill>
              <a:srgbClr val="333399"/>
            </a:solidFill>
            <a:ln w="12700" cap="sq">
              <a:solidFill>
                <a:schemeClr val="tx1"/>
              </a:solidFill>
              <a:miter lim="800000"/>
              <a:headEnd type="none" w="sm" len="sm"/>
              <a:tailEnd type="none" w="sm" len="sm"/>
            </a:ln>
          </p:spPr>
          <p:txBody>
            <a:bodyPr/>
            <a:lstStyle/>
            <a:p>
              <a:pPr>
                <a:lnSpc>
                  <a:spcPct val="90000"/>
                </a:lnSpc>
              </a:pPr>
              <a:r>
                <a:rPr lang="en-US">
                  <a:solidFill>
                    <a:schemeClr val="bg1"/>
                  </a:solidFill>
                  <a:cs typeface="Arial" pitchFamily="34" charset="0"/>
                </a:rPr>
                <a:t>12 </a:t>
              </a:r>
              <a:r>
                <a:rPr lang="hr-HR">
                  <a:solidFill>
                    <a:schemeClr val="bg1"/>
                  </a:solidFill>
                  <a:cs typeface="Arial" pitchFamily="34" charset="0"/>
                </a:rPr>
                <a:t>Županija</a:t>
              </a:r>
              <a:r>
                <a:rPr lang="en-US">
                  <a:solidFill>
                    <a:schemeClr val="bg1"/>
                  </a:solidFill>
                  <a:cs typeface="Arial" pitchFamily="34" charset="0"/>
                </a:rPr>
                <a:t>, </a:t>
              </a:r>
              <a:endParaRPr lang="hr-HR">
                <a:solidFill>
                  <a:schemeClr val="bg1"/>
                </a:solidFill>
                <a:cs typeface="Arial" pitchFamily="34" charset="0"/>
              </a:endParaRPr>
            </a:p>
            <a:p>
              <a:pPr>
                <a:lnSpc>
                  <a:spcPct val="90000"/>
                </a:lnSpc>
              </a:pPr>
              <a:endParaRPr lang="hr-HR">
                <a:solidFill>
                  <a:schemeClr val="bg1"/>
                </a:solidFill>
                <a:cs typeface="Arial" pitchFamily="34" charset="0"/>
              </a:endParaRPr>
            </a:p>
            <a:p>
              <a:pPr>
                <a:lnSpc>
                  <a:spcPct val="90000"/>
                </a:lnSpc>
              </a:pPr>
              <a:r>
                <a:rPr lang="en-US">
                  <a:solidFill>
                    <a:schemeClr val="bg1"/>
                  </a:solidFill>
                  <a:cs typeface="Arial" pitchFamily="34" charset="0"/>
                </a:rPr>
                <a:t>101 </a:t>
              </a:r>
              <a:r>
                <a:rPr lang="hr-HR">
                  <a:solidFill>
                    <a:schemeClr val="bg1"/>
                  </a:solidFill>
                  <a:cs typeface="Arial" pitchFamily="34" charset="0"/>
                </a:rPr>
                <a:t>Općina</a:t>
              </a:r>
            </a:p>
            <a:p>
              <a:pPr>
                <a:lnSpc>
                  <a:spcPct val="90000"/>
                </a:lnSpc>
              </a:pPr>
              <a:r>
                <a:rPr lang="hr-HR">
                  <a:solidFill>
                    <a:schemeClr val="bg1"/>
                  </a:solidFill>
                  <a:cs typeface="Arial" pitchFamily="34" charset="0"/>
                </a:rPr>
                <a:t> i Grad</a:t>
              </a:r>
              <a:r>
                <a:rPr lang="hr-HR">
                  <a:cs typeface="Arial" pitchFamily="34" charset="0"/>
                </a:rPr>
                <a:t> </a:t>
              </a:r>
              <a:endParaRPr lang="en-GB">
                <a:cs typeface="Arial" pitchFamily="34" charset="0"/>
              </a:endParaRPr>
            </a:p>
          </p:txBody>
        </p:sp>
        <p:sp>
          <p:nvSpPr>
            <p:cNvPr id="25612" name="AutoShape 5"/>
            <p:cNvSpPr>
              <a:spLocks noChangeArrowheads="1"/>
            </p:cNvSpPr>
            <p:nvPr/>
          </p:nvSpPr>
          <p:spPr bwMode="auto">
            <a:xfrm>
              <a:off x="249" y="1374"/>
              <a:ext cx="1769" cy="544"/>
            </a:xfrm>
            <a:prstGeom prst="wedgeRoundRectCallout">
              <a:avLst>
                <a:gd name="adj1" fmla="val 64810"/>
                <a:gd name="adj2" fmla="val 72426"/>
                <a:gd name="adj3" fmla="val 16667"/>
              </a:avLst>
            </a:prstGeom>
            <a:solidFill>
              <a:srgbClr val="333399"/>
            </a:solidFill>
            <a:ln w="12700" cap="sq">
              <a:solidFill>
                <a:srgbClr val="FFFF00"/>
              </a:solidFill>
              <a:miter lim="800000"/>
              <a:headEnd type="none" w="sm" len="sm"/>
              <a:tailEnd type="none" w="sm" len="sm"/>
            </a:ln>
          </p:spPr>
          <p:txBody>
            <a:bodyPr/>
            <a:lstStyle/>
            <a:p>
              <a:r>
                <a:rPr lang="hr-HR" sz="2000">
                  <a:solidFill>
                    <a:srgbClr val="FFFFFF"/>
                  </a:solidFill>
                  <a:cs typeface="Arial" pitchFamily="34" charset="0"/>
                </a:rPr>
                <a:t>777 km</a:t>
              </a:r>
              <a:r>
                <a:rPr lang="hr-HR" sz="2000" baseline="30000">
                  <a:solidFill>
                    <a:srgbClr val="FFFFFF"/>
                  </a:solidFill>
                  <a:cs typeface="Arial" pitchFamily="34" charset="0"/>
                </a:rPr>
                <a:t>2</a:t>
              </a:r>
              <a:r>
                <a:rPr lang="hr-HR" sz="2000">
                  <a:solidFill>
                    <a:srgbClr val="FFFFFF"/>
                  </a:solidFill>
                  <a:cs typeface="Arial" pitchFamily="34" charset="0"/>
                </a:rPr>
                <a:t> minski – sumnivog područja</a:t>
              </a:r>
              <a:endParaRPr lang="en-GB" sz="2000">
                <a:solidFill>
                  <a:srgbClr val="FFFFFF"/>
                </a:solidFill>
                <a:cs typeface="Arial" pitchFamily="34" charset="0"/>
              </a:endParaRPr>
            </a:p>
          </p:txBody>
        </p:sp>
      </p:grpSp>
      <p:sp>
        <p:nvSpPr>
          <p:cNvPr id="808970" name="Text Box 10"/>
          <p:cNvSpPr txBox="1">
            <a:spLocks noChangeArrowheads="1"/>
          </p:cNvSpPr>
          <p:nvPr/>
        </p:nvSpPr>
        <p:spPr bwMode="auto">
          <a:xfrm>
            <a:off x="2124075" y="6237288"/>
            <a:ext cx="7740650" cy="396875"/>
          </a:xfrm>
          <a:prstGeom prst="rect">
            <a:avLst/>
          </a:prstGeom>
          <a:noFill/>
          <a:ln w="9525">
            <a:noFill/>
            <a:miter lim="800000"/>
            <a:headEnd/>
            <a:tailEnd/>
          </a:ln>
          <a:effectLst/>
        </p:spPr>
        <p:txBody>
          <a:bodyPr>
            <a:spAutoFit/>
          </a:bodyPr>
          <a:lstStyle/>
          <a:p>
            <a:pPr>
              <a:spcBef>
                <a:spcPct val="50000"/>
              </a:spcBef>
              <a:defRPr/>
            </a:pPr>
            <a:r>
              <a:rPr lang="hr-HR" sz="2000">
                <a:solidFill>
                  <a:schemeClr val="hlink"/>
                </a:solidFill>
                <a:effectLst>
                  <a:outerShdw blurRad="38100" dist="38100" dir="2700000" algn="tl">
                    <a:srgbClr val="000000"/>
                  </a:outerShdw>
                </a:effectLst>
              </a:rPr>
              <a:t>Gotovo 1/5 hrvatskih građana u okruženju MSP-a</a:t>
            </a:r>
          </a:p>
        </p:txBody>
      </p:sp>
      <p:sp>
        <p:nvSpPr>
          <p:cNvPr id="25605" name="AutoShape 5"/>
          <p:cNvSpPr>
            <a:spLocks noChangeArrowheads="1"/>
          </p:cNvSpPr>
          <p:nvPr/>
        </p:nvSpPr>
        <p:spPr bwMode="auto">
          <a:xfrm>
            <a:off x="5214938" y="4000500"/>
            <a:ext cx="3065462" cy="1643063"/>
          </a:xfrm>
          <a:prstGeom prst="wedgeRoundRectCallout">
            <a:avLst>
              <a:gd name="adj1" fmla="val -21343"/>
              <a:gd name="adj2" fmla="val -113653"/>
              <a:gd name="adj3" fmla="val 16667"/>
            </a:avLst>
          </a:prstGeom>
          <a:solidFill>
            <a:srgbClr val="333399"/>
          </a:solidFill>
          <a:ln w="12700" cap="sq">
            <a:solidFill>
              <a:srgbClr val="FFFF00"/>
            </a:solidFill>
            <a:miter lim="800000"/>
            <a:headEnd type="none" w="sm" len="sm"/>
            <a:tailEnd type="none" w="sm" len="sm"/>
          </a:ln>
        </p:spPr>
        <p:txBody>
          <a:bodyPr/>
          <a:lstStyle/>
          <a:p>
            <a:r>
              <a:rPr lang="hr-HR" sz="2000">
                <a:solidFill>
                  <a:srgbClr val="FFFFFF"/>
                </a:solidFill>
                <a:cs typeface="Arial" pitchFamily="34" charset="0"/>
              </a:rPr>
              <a:t>7,2 km</a:t>
            </a:r>
            <a:r>
              <a:rPr lang="hr-HR" sz="2000" baseline="30000">
                <a:solidFill>
                  <a:srgbClr val="FFFFFF"/>
                </a:solidFill>
                <a:cs typeface="Arial" pitchFamily="34" charset="0"/>
              </a:rPr>
              <a:t>2</a:t>
            </a:r>
            <a:r>
              <a:rPr lang="hr-HR" sz="2000">
                <a:solidFill>
                  <a:srgbClr val="FFFFFF"/>
                </a:solidFill>
                <a:cs typeface="Arial" pitchFamily="34" charset="0"/>
              </a:rPr>
              <a:t> područja zagađenog NUS-om od toga 4,6 km</a:t>
            </a:r>
            <a:r>
              <a:rPr lang="hr-HR" sz="2000" baseline="30000">
                <a:solidFill>
                  <a:srgbClr val="FFFFFF"/>
                </a:solidFill>
                <a:cs typeface="Arial" pitchFamily="34" charset="0"/>
              </a:rPr>
              <a:t>2</a:t>
            </a:r>
            <a:r>
              <a:rPr lang="hr-HR" sz="2000">
                <a:solidFill>
                  <a:srgbClr val="FFFFFF"/>
                </a:solidFill>
                <a:cs typeface="Arial" pitchFamily="34" charset="0"/>
              </a:rPr>
              <a:t> područja zagađenih kazetnim streljivom</a:t>
            </a:r>
          </a:p>
          <a:p>
            <a:endParaRPr lang="en-GB" sz="2000">
              <a:solidFill>
                <a:srgbClr val="FFFFFF"/>
              </a:solidFill>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16013" y="0"/>
            <a:ext cx="7494587" cy="1108075"/>
          </a:xfrm>
        </p:spPr>
        <p:txBody>
          <a:bodyPr/>
          <a:lstStyle/>
          <a:p>
            <a:pPr algn="ctr" eaLnBrk="1" hangingPunct="1"/>
            <a:r>
              <a:rPr lang="hr-HR" sz="2400" smtClean="0"/>
              <a:t>MINSKI PROBLEM U REPUBLICI HRVATSKOJ</a:t>
            </a:r>
            <a:endParaRPr lang="en-US" sz="2400" smtClean="0"/>
          </a:p>
        </p:txBody>
      </p:sp>
      <p:graphicFrame>
        <p:nvGraphicFramePr>
          <p:cNvPr id="21601" name="Group 97"/>
          <p:cNvGraphicFramePr>
            <a:graphicFrameLocks noGrp="1"/>
          </p:cNvGraphicFramePr>
          <p:nvPr>
            <p:ph sz="half" idx="1"/>
          </p:nvPr>
        </p:nvGraphicFramePr>
        <p:xfrm>
          <a:off x="684213" y="1196975"/>
          <a:ext cx="7848600" cy="5365116"/>
        </p:xfrm>
        <a:graphic>
          <a:graphicData uri="http://schemas.openxmlformats.org/drawingml/2006/table">
            <a:tbl>
              <a:tblPr/>
              <a:tblGrid>
                <a:gridCol w="506412"/>
                <a:gridCol w="2012950"/>
                <a:gridCol w="1785938"/>
                <a:gridCol w="1684337"/>
                <a:gridCol w="1858963"/>
              </a:tblGrid>
              <a:tr h="10080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charset="0"/>
                          <a:cs typeface="Arial" charset="0"/>
                        </a:rPr>
                        <a:t>Ž</a:t>
                      </a:r>
                      <a:r>
                        <a:rPr kumimoji="0" lang="hr-HR" sz="1400" b="0" i="0" u="none" strike="noStrike" cap="none" normalizeH="0" baseline="0" smtClean="0">
                          <a:ln>
                            <a:noFill/>
                          </a:ln>
                          <a:solidFill>
                            <a:srgbClr val="000066"/>
                          </a:solidFill>
                          <a:effectLst/>
                          <a:latin typeface="Arial Narrow" pitchFamily="34" charset="0"/>
                          <a:cs typeface="Arial" charset="0"/>
                        </a:rPr>
                        <a:t>UPANIJA</a:t>
                      </a:r>
                      <a:endParaRPr kumimoji="0" lang="en-GB" sz="1400" b="0" i="0" u="none" strike="noStrike" cap="none" normalizeH="0" baseline="0" smtClean="0">
                        <a:ln>
                          <a:noFill/>
                        </a:ln>
                        <a:solidFill>
                          <a:srgbClr val="000066"/>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Površina županije</a:t>
                      </a:r>
                      <a:endParaRPr kumimoji="0" lang="en-GB" sz="1400" b="0" i="0" u="none" strike="noStrike" cap="none" normalizeH="0" baseline="0" smtClean="0">
                        <a:ln>
                          <a:noFill/>
                        </a:ln>
                        <a:solidFill>
                          <a:srgbClr val="000066"/>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Minski sumnjiva površina</a:t>
                      </a:r>
                      <a:endParaRPr kumimoji="0" lang="en-GB" sz="1400" b="0" i="0" u="none" strike="noStrike" cap="none" normalizeH="0" baseline="0" smtClean="0">
                        <a:ln>
                          <a:noFill/>
                        </a:ln>
                        <a:solidFill>
                          <a:srgbClr val="000066"/>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Odnos između minski sumnjive površine županije i minski sumnjive površine države</a:t>
                      </a:r>
                      <a:r>
                        <a:rPr kumimoji="0" lang="en-GB" sz="1400" b="0" i="0" u="none" strike="noStrike" cap="none" normalizeH="0" baseline="0" smtClean="0">
                          <a:ln>
                            <a:noFill/>
                          </a:ln>
                          <a:solidFill>
                            <a:srgbClr val="000066"/>
                          </a:solidFill>
                          <a:effectLst/>
                          <a:latin typeface="Arial Narrow" pitchFamily="34" charset="0"/>
                          <a:cs typeface="Arial" charset="0"/>
                        </a:rPr>
                        <a:t> (%)</a:t>
                      </a:r>
                      <a:endParaRPr kumimoji="0" lang="en-GB" sz="1400" b="0" i="0" u="none" strike="noStrike" cap="none" normalizeH="0" baseline="0" smtClean="0">
                        <a:ln>
                          <a:noFill/>
                        </a:ln>
                        <a:solidFill>
                          <a:srgbClr val="00006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2873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1</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Ličko-senjska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5.350.500.000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151,6</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19,5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r>
              <a:tr h="2873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2</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Osiječko- baranjska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4.152.000.000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138,9</a:t>
                      </a:r>
                      <a:endParaRPr kumimoji="0" lang="hr-HR" sz="1400" b="0" i="0" u="none" strike="noStrike" cap="none" normalizeH="0" baseline="0" smtClean="0">
                        <a:ln>
                          <a:noFill/>
                        </a:ln>
                        <a:solidFill>
                          <a:srgbClr val="000066"/>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18,0</a:t>
                      </a:r>
                      <a:endParaRPr kumimoji="0" lang="hr-HR" sz="1400" b="0" i="0" u="none" strike="noStrike" cap="none" normalizeH="0" baseline="0" smtClean="0">
                        <a:ln>
                          <a:noFill/>
                        </a:ln>
                        <a:solidFill>
                          <a:srgbClr val="000066"/>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r>
              <a:tr h="3397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3</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Sisačko - moslavačka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4.463.000.000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142,2</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18,5</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r>
              <a:tr h="2857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4</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Karlovačka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3.622.000.000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67,6</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8,7</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r>
              <a:tr h="3603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5</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Vukovarsko - srijemska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1.860.760.000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42,9</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5,5</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2873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6</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Zadarska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3.642.000.000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58,1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rPr>
                        <a:t>7.4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2873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7</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Požeško-slavonska</a:t>
                      </a:r>
                      <a:endParaRPr kumimoji="0" lang="hr-HR" sz="1400" b="0" i="0" u="none" strike="noStrike" cap="none" normalizeH="0" baseline="0" smtClean="0">
                        <a:ln>
                          <a:noFill/>
                        </a:ln>
                        <a:solidFill>
                          <a:srgbClr val="000066"/>
                        </a:solidFill>
                        <a:effectLst/>
                        <a:latin typeface="Arial Narrow"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1.821.000.000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53,8</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6,9</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2873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8</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Šibensko - kninska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2.994.000.000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50,2</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6,4</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6195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9</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Brodsko- posavska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2.034.000.000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27,0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3,4</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4131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10</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Splitsko - dalmatinska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4.572.000.000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26,4</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3,3</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2873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11</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Virovitičko - podravska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2.023.000.000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12,4</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1,6</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36512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80"/>
                          </a:solidFill>
                          <a:effectLst/>
                          <a:latin typeface="Arial Narrow" pitchFamily="34" charset="0"/>
                          <a:cs typeface="Arial" charset="0"/>
                        </a:rPr>
                        <a:t>12</a:t>
                      </a:r>
                      <a:endParaRPr kumimoji="0" lang="hr-HR" sz="14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Dubrovačko - neretvanska</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1.782.490.000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5,6</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0,8</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287338">
                <a:tc gridSpan="2">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Total</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endParaRPr lang="hr-HR"/>
                    </a:p>
                  </a:txBody>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38.316.750.000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777</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1400" b="0" i="0" u="none" strike="noStrike" cap="none" normalizeH="0" baseline="0" smtClean="0">
                          <a:ln>
                            <a:noFill/>
                          </a:ln>
                          <a:solidFill>
                            <a:srgbClr val="000066"/>
                          </a:solidFill>
                          <a:effectLst/>
                          <a:latin typeface="Arial Narrow" pitchFamily="34" charset="0"/>
                          <a:cs typeface="Arial" charset="0"/>
                        </a:rPr>
                        <a:t> 100</a:t>
                      </a:r>
                      <a:endParaRPr kumimoji="0" lang="hr-HR" sz="1400" b="0" i="0" u="none" strike="noStrike" cap="none" normalizeH="0" baseline="0" smtClean="0">
                        <a:ln>
                          <a:noFill/>
                        </a:ln>
                        <a:solidFill>
                          <a:srgbClr val="000066"/>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bl>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H_msp_eng"/>
          <p:cNvPicPr>
            <a:picLocks noChangeAspect="1" noChangeArrowheads="1"/>
          </p:cNvPicPr>
          <p:nvPr>
            <p:ph idx="1"/>
          </p:nvPr>
        </p:nvPicPr>
        <p:blipFill>
          <a:blip r:embed="rId3" cstate="print">
            <a:lum bright="-12000" contrast="8000"/>
          </a:blip>
          <a:srcRect t="3125"/>
          <a:stretch>
            <a:fillRect/>
          </a:stretch>
        </p:blipFill>
        <p:spPr>
          <a:xfrm>
            <a:off x="0" y="-315913"/>
            <a:ext cx="9144000" cy="7173913"/>
          </a:xfrm>
          <a:noFill/>
        </p:spPr>
      </p:pic>
      <p:sp>
        <p:nvSpPr>
          <p:cNvPr id="27651" name="Rectangle 3"/>
          <p:cNvSpPr>
            <a:spLocks noGrp="1" noChangeArrowheads="1"/>
          </p:cNvSpPr>
          <p:nvPr>
            <p:ph type="title"/>
          </p:nvPr>
        </p:nvSpPr>
        <p:spPr>
          <a:xfrm>
            <a:off x="1116013" y="-242888"/>
            <a:ext cx="6783387" cy="1223963"/>
          </a:xfrm>
        </p:spPr>
        <p:txBody>
          <a:bodyPr/>
          <a:lstStyle/>
          <a:p>
            <a:pPr algn="ctr" eaLnBrk="1" hangingPunct="1"/>
            <a:r>
              <a:rPr lang="hr-HR" sz="2800" smtClean="0">
                <a:latin typeface="Arial" pitchFamily="34" charset="0"/>
              </a:rPr>
              <a:t>Minska situacija u Repubici Hrvatskoj – 2011 godina</a:t>
            </a:r>
            <a:endParaRPr lang="en-US" sz="2800" smtClean="0">
              <a:latin typeface="Arial" pitchFamily="34" charset="0"/>
            </a:endParaRPr>
          </a:p>
        </p:txBody>
      </p:sp>
      <p:sp>
        <p:nvSpPr>
          <p:cNvPr id="27652" name="AutoShape 5"/>
          <p:cNvSpPr>
            <a:spLocks noChangeArrowheads="1"/>
          </p:cNvSpPr>
          <p:nvPr/>
        </p:nvSpPr>
        <p:spPr bwMode="auto">
          <a:xfrm>
            <a:off x="5795963" y="1700213"/>
            <a:ext cx="2952750" cy="2016125"/>
          </a:xfrm>
          <a:prstGeom prst="wedgeRoundRectCallout">
            <a:avLst>
              <a:gd name="adj1" fmla="val -68120"/>
              <a:gd name="adj2" fmla="val -77088"/>
              <a:gd name="adj3" fmla="val 16667"/>
            </a:avLst>
          </a:prstGeom>
          <a:solidFill>
            <a:srgbClr val="333399"/>
          </a:solidFill>
          <a:ln w="12700" cap="sq">
            <a:solidFill>
              <a:schemeClr val="tx1"/>
            </a:solidFill>
            <a:miter lim="800000"/>
            <a:headEnd type="none" w="sm" len="sm"/>
            <a:tailEnd type="none" w="sm" len="sm"/>
          </a:ln>
        </p:spPr>
        <p:txBody>
          <a:bodyPr/>
          <a:lstStyle/>
          <a:p>
            <a:r>
              <a:rPr lang="hr-HR" sz="2400">
                <a:solidFill>
                  <a:schemeClr val="bg1"/>
                </a:solidFill>
              </a:rPr>
              <a:t>2011 godina</a:t>
            </a:r>
          </a:p>
          <a:p>
            <a:r>
              <a:rPr lang="hr-HR" sz="2400">
                <a:solidFill>
                  <a:schemeClr val="bg1"/>
                </a:solidFill>
              </a:rPr>
              <a:t>87.163 min – 2434 minskih zapisnika</a:t>
            </a:r>
          </a:p>
          <a:p>
            <a:r>
              <a:rPr lang="hr-HR" sz="2400">
                <a:solidFill>
                  <a:schemeClr val="bg1"/>
                </a:solidFill>
              </a:rPr>
              <a:t>PP – 63.399</a:t>
            </a:r>
          </a:p>
          <a:p>
            <a:r>
              <a:rPr lang="hr-HR" sz="2400">
                <a:solidFill>
                  <a:schemeClr val="bg1"/>
                </a:solidFill>
              </a:rPr>
              <a:t>PO - 23764</a:t>
            </a:r>
          </a:p>
          <a:p>
            <a:endParaRPr lang="en-GB" sz="2800">
              <a:solidFill>
                <a:schemeClr val="bg1"/>
              </a:solidFill>
            </a:endParaRPr>
          </a:p>
        </p:txBody>
      </p:sp>
      <p:sp>
        <p:nvSpPr>
          <p:cNvPr id="27653" name="Text Box 6"/>
          <p:cNvSpPr txBox="1">
            <a:spLocks noChangeArrowheads="1"/>
          </p:cNvSpPr>
          <p:nvPr/>
        </p:nvSpPr>
        <p:spPr bwMode="auto">
          <a:xfrm>
            <a:off x="107950" y="4076700"/>
            <a:ext cx="2465388" cy="366713"/>
          </a:xfrm>
          <a:prstGeom prst="rect">
            <a:avLst/>
          </a:prstGeom>
          <a:noFill/>
          <a:ln w="9525">
            <a:noFill/>
            <a:miter lim="800000"/>
            <a:headEnd/>
            <a:tailEnd/>
          </a:ln>
        </p:spPr>
        <p:txBody>
          <a:bodyPr wrap="none">
            <a:spAutoFit/>
          </a:bodyPr>
          <a:lstStyle/>
          <a:p>
            <a:r>
              <a:rPr lang="hr-HR">
                <a:solidFill>
                  <a:srgbClr val="004A94"/>
                </a:solidFill>
              </a:rPr>
              <a:t>Površina: 56 542 km</a:t>
            </a:r>
            <a:r>
              <a:rPr lang="hr-HR" baseline="30000">
                <a:solidFill>
                  <a:srgbClr val="004A94"/>
                </a:solidFill>
              </a:rPr>
              <a:t>2</a:t>
            </a:r>
          </a:p>
        </p:txBody>
      </p:sp>
      <p:sp>
        <p:nvSpPr>
          <p:cNvPr id="27654" name="AutoShape 7"/>
          <p:cNvSpPr>
            <a:spLocks noChangeArrowheads="1"/>
          </p:cNvSpPr>
          <p:nvPr/>
        </p:nvSpPr>
        <p:spPr bwMode="auto">
          <a:xfrm>
            <a:off x="323850" y="1628775"/>
            <a:ext cx="2663825" cy="2160588"/>
          </a:xfrm>
          <a:prstGeom prst="wedgeRoundRectCallout">
            <a:avLst>
              <a:gd name="adj1" fmla="val 87245"/>
              <a:gd name="adj2" fmla="val -23551"/>
              <a:gd name="adj3" fmla="val 16667"/>
            </a:avLst>
          </a:prstGeom>
          <a:solidFill>
            <a:srgbClr val="333399"/>
          </a:solidFill>
          <a:ln w="12700" cap="sq">
            <a:solidFill>
              <a:schemeClr val="tx1"/>
            </a:solidFill>
            <a:miter lim="800000"/>
            <a:headEnd type="none" w="sm" len="sm"/>
            <a:tailEnd type="none" w="sm" len="sm"/>
          </a:ln>
        </p:spPr>
        <p:txBody>
          <a:bodyPr/>
          <a:lstStyle/>
          <a:p>
            <a:r>
              <a:rPr lang="hr-HR" sz="2400">
                <a:solidFill>
                  <a:schemeClr val="bg1"/>
                </a:solidFill>
              </a:rPr>
              <a:t>1998. GODINE</a:t>
            </a:r>
          </a:p>
          <a:p>
            <a:r>
              <a:rPr lang="hr-HR" sz="2400">
                <a:solidFill>
                  <a:schemeClr val="bg1"/>
                </a:solidFill>
              </a:rPr>
              <a:t>274.878 PP I PO mine – cca 10.000 minskih zapisnika</a:t>
            </a:r>
          </a:p>
          <a:p>
            <a:endParaRPr lang="hr-HR" sz="2400">
              <a:solidFill>
                <a:schemeClr val="bg1"/>
              </a:solidFill>
            </a:endParaRPr>
          </a:p>
          <a:p>
            <a:endParaRPr lang="en-GB" sz="2800">
              <a:solidFill>
                <a:schemeClr val="bg1"/>
              </a:solidFill>
            </a:endParaRPr>
          </a:p>
        </p:txBody>
      </p:sp>
      <p:sp>
        <p:nvSpPr>
          <p:cNvPr id="525321" name="Text Box 9"/>
          <p:cNvSpPr txBox="1">
            <a:spLocks noChangeArrowheads="1"/>
          </p:cNvSpPr>
          <p:nvPr/>
        </p:nvSpPr>
        <p:spPr bwMode="auto">
          <a:xfrm>
            <a:off x="2484438" y="5013325"/>
            <a:ext cx="6048375" cy="1490663"/>
          </a:xfrm>
          <a:prstGeom prst="rect">
            <a:avLst/>
          </a:prstGeom>
          <a:noFill/>
          <a:ln w="9525" algn="ctr">
            <a:noFill/>
            <a:miter lim="800000"/>
            <a:headEnd/>
            <a:tailEnd/>
          </a:ln>
          <a:effectLst/>
        </p:spPr>
        <p:txBody>
          <a:bodyPr>
            <a:spAutoFit/>
          </a:bodyPr>
          <a:lstStyle/>
          <a:p>
            <a:pPr marL="342900" indent="-342900" algn="just">
              <a:spcBef>
                <a:spcPct val="50000"/>
              </a:spcBef>
              <a:buFontTx/>
              <a:buAutoNum type="arabicPeriod"/>
              <a:defRPr/>
            </a:pPr>
            <a:r>
              <a:rPr lang="hr-HR" sz="1400" u="sng">
                <a:solidFill>
                  <a:schemeClr val="tx2"/>
                </a:solidFill>
                <a:effectLst>
                  <a:outerShdw blurRad="38100" dist="38100" dir="2700000" algn="tl">
                    <a:srgbClr val="000000"/>
                  </a:outerShdw>
                </a:effectLst>
              </a:rPr>
              <a:t>OSJEČKO BARANJSKA – 19.839 MINA  /  22,7%</a:t>
            </a:r>
          </a:p>
          <a:p>
            <a:pPr marL="342900" indent="-342900" algn="just">
              <a:spcBef>
                <a:spcPct val="50000"/>
              </a:spcBef>
              <a:buFontTx/>
              <a:buAutoNum type="arabicPeriod"/>
              <a:defRPr/>
            </a:pPr>
            <a:r>
              <a:rPr lang="hr-HR" sz="1400" u="sng">
                <a:solidFill>
                  <a:schemeClr val="tx2"/>
                </a:solidFill>
                <a:effectLst>
                  <a:outerShdw blurRad="38100" dist="38100" dir="2700000" algn="tl">
                    <a:srgbClr val="000000"/>
                  </a:outerShdw>
                </a:effectLst>
              </a:rPr>
              <a:t>SISAČKO MOSLAVAČKA – 16 742 MINE  /  19,2%</a:t>
            </a:r>
          </a:p>
          <a:p>
            <a:pPr marL="342900" indent="-342900" algn="just">
              <a:spcBef>
                <a:spcPct val="50000"/>
              </a:spcBef>
              <a:buFontTx/>
              <a:buAutoNum type="arabicPeriod"/>
              <a:defRPr/>
            </a:pPr>
            <a:r>
              <a:rPr lang="hr-HR" sz="1400" u="sng">
                <a:solidFill>
                  <a:schemeClr val="tx2"/>
                </a:solidFill>
                <a:effectLst>
                  <a:outerShdw blurRad="38100" dist="38100" dir="2700000" algn="tl">
                    <a:srgbClr val="000000"/>
                  </a:outerShdw>
                </a:effectLst>
              </a:rPr>
              <a:t> LIČKO SENJSKA – 15. 381 MINA  /  17,6%</a:t>
            </a:r>
          </a:p>
          <a:p>
            <a:pPr marL="342900" indent="-342900">
              <a:spcBef>
                <a:spcPct val="50000"/>
              </a:spcBef>
              <a:defRPr/>
            </a:pPr>
            <a:r>
              <a:rPr lang="hr-HR"/>
              <a:t> </a:t>
            </a:r>
            <a:r>
              <a:rPr lang="hr-HR" sz="2400" i="1" u="sng">
                <a:solidFill>
                  <a:schemeClr val="tx2"/>
                </a:solidFill>
                <a:effectLst>
                  <a:outerShdw blurRad="38100" dist="38100" dir="2700000" algn="tl">
                    <a:srgbClr val="000000"/>
                  </a:outerShdw>
                </a:effectLst>
              </a:rPr>
              <a:t>59,5%</a:t>
            </a:r>
            <a:r>
              <a:rPr lang="hr-HR"/>
              <a:t> </a:t>
            </a:r>
            <a:endParaRPr lang="hr-HR" sz="2400" i="1" u="sng">
              <a:solidFill>
                <a:schemeClr val="tx2"/>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RavnPres3"/>
          <p:cNvPicPr>
            <a:picLocks noChangeAspect="1" noChangeArrowheads="1"/>
          </p:cNvPicPr>
          <p:nvPr/>
        </p:nvPicPr>
        <p:blipFill>
          <a:blip r:embed="rId3" cstate="print"/>
          <a:srcRect r="3885"/>
          <a:stretch>
            <a:fillRect/>
          </a:stretch>
        </p:blipFill>
        <p:spPr bwMode="auto">
          <a:xfrm>
            <a:off x="0" y="0"/>
            <a:ext cx="9144000" cy="6858000"/>
          </a:xfrm>
          <a:prstGeom prst="rect">
            <a:avLst/>
          </a:prstGeom>
          <a:noFill/>
          <a:ln w="9525">
            <a:noFill/>
            <a:miter lim="800000"/>
            <a:headEnd/>
            <a:tailEnd/>
          </a:ln>
        </p:spPr>
      </p:pic>
      <p:sp>
        <p:nvSpPr>
          <p:cNvPr id="23555" name="Text Box 3"/>
          <p:cNvSpPr txBox="1">
            <a:spLocks noChangeArrowheads="1"/>
          </p:cNvSpPr>
          <p:nvPr/>
        </p:nvSpPr>
        <p:spPr bwMode="auto">
          <a:xfrm>
            <a:off x="900113" y="260350"/>
            <a:ext cx="6985000" cy="579438"/>
          </a:xfrm>
          <a:prstGeom prst="rect">
            <a:avLst/>
          </a:prstGeom>
          <a:noFill/>
          <a:ln w="9525">
            <a:noFill/>
            <a:miter lim="800000"/>
            <a:headEnd/>
            <a:tailEnd/>
          </a:ln>
        </p:spPr>
        <p:txBody>
          <a:bodyPr>
            <a:spAutoFit/>
          </a:bodyPr>
          <a:lstStyle/>
          <a:p>
            <a:pPr>
              <a:spcBef>
                <a:spcPct val="50000"/>
              </a:spcBef>
              <a:defRPr/>
            </a:pPr>
            <a:r>
              <a:rPr lang="hr-HR" sz="3200">
                <a:solidFill>
                  <a:srgbClr val="FFFF66"/>
                </a:solidFill>
                <a:effectLst>
                  <a:outerShdw blurRad="38100" dist="38100" dir="2700000" algn="tl">
                    <a:srgbClr val="000000"/>
                  </a:outerShdw>
                </a:effectLst>
              </a:rPr>
              <a:t>MSP 777 km</a:t>
            </a:r>
            <a:r>
              <a:rPr lang="hr-HR" sz="3200" baseline="30000">
                <a:solidFill>
                  <a:srgbClr val="FFFF66"/>
                </a:solidFill>
                <a:effectLst>
                  <a:outerShdw blurRad="38100" dist="38100" dir="2700000" algn="tl">
                    <a:srgbClr val="000000"/>
                  </a:outerShdw>
                </a:effectLst>
              </a:rPr>
              <a:t>2</a:t>
            </a:r>
            <a:r>
              <a:rPr lang="hr-HR" sz="3200">
                <a:solidFill>
                  <a:srgbClr val="FFFF66"/>
                </a:solidFill>
                <a:effectLst>
                  <a:outerShdw blurRad="38100" dist="38100" dir="2700000" algn="tl">
                    <a:srgbClr val="000000"/>
                  </a:outerShdw>
                </a:effectLst>
              </a:rPr>
              <a:t>, LISTOPAD 2011.</a:t>
            </a:r>
            <a:r>
              <a:rPr lang="hr-HR" sz="3200">
                <a:solidFill>
                  <a:schemeClr val="tx2"/>
                </a:solidFill>
              </a:rPr>
              <a:t> </a:t>
            </a:r>
          </a:p>
        </p:txBody>
      </p:sp>
      <p:sp>
        <p:nvSpPr>
          <p:cNvPr id="254981" name="Text Box 5"/>
          <p:cNvSpPr txBox="1">
            <a:spLocks noChangeArrowheads="1"/>
          </p:cNvSpPr>
          <p:nvPr/>
        </p:nvSpPr>
        <p:spPr bwMode="auto">
          <a:xfrm>
            <a:off x="827088" y="2781300"/>
            <a:ext cx="7704137" cy="4667250"/>
          </a:xfrm>
          <a:prstGeom prst="rect">
            <a:avLst/>
          </a:prstGeom>
          <a:noFill/>
          <a:ln w="9525" algn="ctr">
            <a:noFill/>
            <a:miter lim="800000"/>
            <a:headEnd/>
            <a:tailEnd/>
          </a:ln>
          <a:effectLst/>
        </p:spPr>
        <p:txBody>
          <a:bodyPr>
            <a:spAutoFit/>
          </a:bodyPr>
          <a:lstStyle/>
          <a:p>
            <a:pPr>
              <a:spcBef>
                <a:spcPct val="50000"/>
              </a:spcBef>
              <a:buFontTx/>
              <a:buChar char="-"/>
              <a:defRPr/>
            </a:pPr>
            <a:r>
              <a:rPr lang="hr-HR" sz="2400">
                <a:solidFill>
                  <a:schemeClr val="tx2"/>
                </a:solidFill>
                <a:latin typeface="Arial Narrow" pitchFamily="34" charset="0"/>
              </a:rPr>
              <a:t> </a:t>
            </a:r>
            <a:r>
              <a:rPr lang="hr-HR" sz="3600" i="1" u="sng">
                <a:solidFill>
                  <a:srgbClr val="FFFF66"/>
                </a:solidFill>
                <a:effectLst>
                  <a:outerShdw blurRad="38100" dist="38100" dir="2700000" algn="tl">
                    <a:srgbClr val="000000"/>
                  </a:outerShdw>
                </a:effectLst>
                <a:latin typeface="Arial Narrow" pitchFamily="34" charset="0"/>
              </a:rPr>
              <a:t>Površina za razminiranje  36% od ukupnog MSP – 284km</a:t>
            </a:r>
            <a:r>
              <a:rPr lang="hr-HR" sz="3600" i="1" u="sng" baseline="30000">
                <a:solidFill>
                  <a:srgbClr val="FFFF66"/>
                </a:solidFill>
                <a:effectLst>
                  <a:outerShdw blurRad="38100" dist="38100" dir="2700000" algn="tl">
                    <a:srgbClr val="000000"/>
                  </a:outerShdw>
                </a:effectLst>
                <a:latin typeface="Arial Narrow" pitchFamily="34" charset="0"/>
              </a:rPr>
              <a:t>2</a:t>
            </a:r>
          </a:p>
          <a:p>
            <a:pPr>
              <a:spcBef>
                <a:spcPct val="50000"/>
              </a:spcBef>
              <a:defRPr/>
            </a:pPr>
            <a:endParaRPr lang="hr-HR" sz="3600" i="1" u="sng">
              <a:solidFill>
                <a:srgbClr val="FFFF66"/>
              </a:solidFill>
              <a:effectLst>
                <a:outerShdw blurRad="38100" dist="38100" dir="2700000" algn="tl">
                  <a:srgbClr val="000000"/>
                </a:outerShdw>
              </a:effectLst>
              <a:latin typeface="Arial Narrow" pitchFamily="34" charset="0"/>
            </a:endParaRPr>
          </a:p>
          <a:p>
            <a:pPr>
              <a:spcBef>
                <a:spcPct val="50000"/>
              </a:spcBef>
              <a:buFontTx/>
              <a:buChar char="-"/>
              <a:defRPr/>
            </a:pPr>
            <a:r>
              <a:rPr lang="hr-HR" sz="3600" i="1" u="sng">
                <a:solidFill>
                  <a:srgbClr val="FFFF66"/>
                </a:solidFill>
                <a:effectLst>
                  <a:outerShdw blurRad="38100" dist="38100" dir="2700000" algn="tl">
                    <a:srgbClr val="000000"/>
                  </a:outerShdw>
                </a:effectLst>
                <a:latin typeface="Arial Narrow" pitchFamily="34" charset="0"/>
              </a:rPr>
              <a:t> Površina za tehnički izvid  64% od ukupnog MSP - 493km</a:t>
            </a:r>
            <a:r>
              <a:rPr lang="hr-HR" sz="3600" i="1" u="sng" baseline="30000">
                <a:solidFill>
                  <a:srgbClr val="FFFF66"/>
                </a:solidFill>
                <a:effectLst>
                  <a:outerShdw blurRad="38100" dist="38100" dir="2700000" algn="tl">
                    <a:srgbClr val="000000"/>
                  </a:outerShdw>
                </a:effectLst>
                <a:latin typeface="Arial Narrow" pitchFamily="34" charset="0"/>
              </a:rPr>
              <a:t>2</a:t>
            </a:r>
            <a:endParaRPr lang="hr-HR" sz="3600" i="1" u="sng">
              <a:solidFill>
                <a:srgbClr val="FFFF66"/>
              </a:solidFill>
              <a:effectLst>
                <a:outerShdw blurRad="38100" dist="38100" dir="2700000" algn="tl">
                  <a:srgbClr val="000000"/>
                </a:outerShdw>
              </a:effectLst>
              <a:latin typeface="Arial Narrow" pitchFamily="34" charset="0"/>
            </a:endParaRPr>
          </a:p>
          <a:p>
            <a:pPr>
              <a:spcBef>
                <a:spcPct val="50000"/>
              </a:spcBef>
              <a:defRPr/>
            </a:pPr>
            <a:endParaRPr lang="hr-HR" sz="3600" i="1" u="sng" baseline="30000">
              <a:solidFill>
                <a:srgbClr val="FFFF66"/>
              </a:solidFill>
              <a:effectLst>
                <a:outerShdw blurRad="38100" dist="38100" dir="2700000" algn="tl">
                  <a:srgbClr val="000000"/>
                </a:outerShdw>
              </a:effectLst>
              <a:latin typeface="Arial Narrow" pitchFamily="34" charset="0"/>
            </a:endParaRPr>
          </a:p>
          <a:p>
            <a:pPr>
              <a:spcBef>
                <a:spcPct val="50000"/>
              </a:spcBef>
              <a:buFontTx/>
              <a:buChar char="-"/>
              <a:defRPr/>
            </a:pPr>
            <a:endParaRPr lang="hr-HR" sz="3200">
              <a:solidFill>
                <a:schemeClr val="tx2"/>
              </a:solidFill>
              <a:latin typeface="Arial Narrow" pitchFamily="34"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ChangeArrowheads="1"/>
          </p:cNvSpPr>
          <p:nvPr/>
        </p:nvSpPr>
        <p:spPr bwMode="auto">
          <a:xfrm>
            <a:off x="1000125" y="785813"/>
            <a:ext cx="7667625" cy="576262"/>
          </a:xfrm>
          <a:prstGeom prst="rect">
            <a:avLst/>
          </a:prstGeom>
          <a:noFill/>
          <a:ln w="9525">
            <a:noFill/>
            <a:miter lim="800000"/>
            <a:headEnd/>
            <a:tailEnd/>
          </a:ln>
        </p:spPr>
        <p:txBody>
          <a:bodyPr/>
          <a:lstStyle/>
          <a:p>
            <a:pPr>
              <a:defRPr/>
            </a:pPr>
            <a:r>
              <a:rPr lang="hr-HR" sz="2800" dirty="0">
                <a:solidFill>
                  <a:schemeClr val="tx2"/>
                </a:solidFill>
                <a:effectLst>
                  <a:outerShdw blurRad="38100" dist="38100" dir="2700000" algn="tl">
                    <a:srgbClr val="000000"/>
                  </a:outerShdw>
                </a:effectLst>
                <a:latin typeface="Tahoma" pitchFamily="34" charset="0"/>
              </a:rPr>
              <a:t>STRUKTURA MINSKI SUMNJIVOG PROSTORA</a:t>
            </a:r>
            <a:endParaRPr lang="en-US" sz="2800" dirty="0">
              <a:solidFill>
                <a:schemeClr val="tx2"/>
              </a:solidFill>
              <a:effectLst>
                <a:outerShdw blurRad="38100" dist="38100" dir="2700000" algn="tl">
                  <a:srgbClr val="000000"/>
                </a:outerShdw>
              </a:effectLst>
              <a:latin typeface="Tahoma" pitchFamily="34" charset="0"/>
            </a:endParaRPr>
          </a:p>
        </p:txBody>
      </p:sp>
      <p:graphicFrame>
        <p:nvGraphicFramePr>
          <p:cNvPr id="1026" name="Object 3"/>
          <p:cNvGraphicFramePr>
            <a:graphicFrameLocks noGrp="1" noChangeAspect="1"/>
          </p:cNvGraphicFramePr>
          <p:nvPr>
            <p:ph/>
          </p:nvPr>
        </p:nvGraphicFramePr>
        <p:xfrm>
          <a:off x="250825" y="1412875"/>
          <a:ext cx="8748713" cy="3848100"/>
        </p:xfrm>
        <a:graphic>
          <a:graphicData uri="http://schemas.openxmlformats.org/presentationml/2006/ole">
            <p:oleObj spid="_x0000_s1026" name="Chart" r:id="rId4" imgW="9930240" imgH="7985880" progId="Excel.Chart.8">
              <p:embed/>
            </p:oleObj>
          </a:graphicData>
        </a:graphic>
      </p:graphicFrame>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zervirano mjesto broja slajda 5"/>
          <p:cNvSpPr>
            <a:spLocks noGrp="1"/>
          </p:cNvSpPr>
          <p:nvPr>
            <p:ph type="sldNum" sz="quarter" idx="12"/>
          </p:nvPr>
        </p:nvSpPr>
        <p:spPr>
          <a:noFill/>
        </p:spPr>
        <p:txBody>
          <a:bodyPr/>
          <a:lstStyle/>
          <a:p>
            <a:fld id="{BFF256B1-4C14-4ECF-B30D-34B92017201C}" type="slidenum">
              <a:rPr lang="hr-HR" smtClean="0"/>
              <a:pPr/>
              <a:t>15</a:t>
            </a:fld>
            <a:endParaRPr lang="hr-HR" smtClean="0"/>
          </a:p>
        </p:txBody>
      </p:sp>
      <p:sp>
        <p:nvSpPr>
          <p:cNvPr id="29699" name="Rectangle 2"/>
          <p:cNvSpPr>
            <a:spLocks noGrp="1" noChangeArrowheads="1"/>
          </p:cNvSpPr>
          <p:nvPr>
            <p:ph type="title"/>
          </p:nvPr>
        </p:nvSpPr>
        <p:spPr>
          <a:xfrm>
            <a:off x="534988" y="609600"/>
            <a:ext cx="8069262" cy="1019175"/>
          </a:xfrm>
        </p:spPr>
        <p:txBody>
          <a:bodyPr/>
          <a:lstStyle/>
          <a:p>
            <a:pPr eaLnBrk="1" hangingPunct="1"/>
            <a:r>
              <a:rPr lang="hr-HR" sz="4000" b="1" smtClean="0">
                <a:solidFill>
                  <a:schemeClr val="bg2"/>
                </a:solidFill>
              </a:rPr>
              <a:t>PODZEMNE MINE</a:t>
            </a:r>
          </a:p>
        </p:txBody>
      </p:sp>
      <p:sp>
        <p:nvSpPr>
          <p:cNvPr id="29700" name="Rectangle 3"/>
          <p:cNvSpPr>
            <a:spLocks noGrp="1" noChangeArrowheads="1"/>
          </p:cNvSpPr>
          <p:nvPr>
            <p:ph type="body" idx="1"/>
          </p:nvPr>
        </p:nvSpPr>
        <p:spPr>
          <a:xfrm>
            <a:off x="468313" y="1989138"/>
            <a:ext cx="8496300" cy="4608512"/>
          </a:xfrm>
        </p:spPr>
        <p:txBody>
          <a:bodyPr/>
          <a:lstStyle/>
          <a:p>
            <a:pPr marL="0" indent="0" eaLnBrk="1" hangingPunct="1">
              <a:lnSpc>
                <a:spcPct val="80000"/>
              </a:lnSpc>
            </a:pPr>
            <a:endParaRPr lang="hr-HR" sz="500" b="1" i="1" smtClean="0">
              <a:solidFill>
                <a:schemeClr val="tx2"/>
              </a:solidFill>
            </a:endParaRPr>
          </a:p>
          <a:p>
            <a:pPr marL="0" indent="0" eaLnBrk="1" hangingPunct="1">
              <a:lnSpc>
                <a:spcPct val="80000"/>
              </a:lnSpc>
              <a:buClr>
                <a:schemeClr val="tx1"/>
              </a:buClr>
              <a:buSzTx/>
              <a:buFontTx/>
              <a:buChar char="•"/>
            </a:pPr>
            <a:r>
              <a:rPr lang="hr-HR" sz="1800" b="1" smtClean="0"/>
              <a:t> nemoguće ili teško zamijetiti</a:t>
            </a:r>
          </a:p>
          <a:p>
            <a:pPr marL="0" indent="0" eaLnBrk="1" hangingPunct="1">
              <a:lnSpc>
                <a:spcPct val="80000"/>
              </a:lnSpc>
              <a:buClr>
                <a:schemeClr val="tx1"/>
              </a:buClr>
              <a:buSzTx/>
              <a:buFontTx/>
              <a:buChar char="•"/>
            </a:pPr>
            <a:r>
              <a:rPr lang="hr-HR" sz="1800" b="1" smtClean="0"/>
              <a:t> zakopane ispod ili na površini tla</a:t>
            </a:r>
          </a:p>
          <a:p>
            <a:pPr marL="0" indent="0" eaLnBrk="1" hangingPunct="1">
              <a:lnSpc>
                <a:spcPct val="80000"/>
              </a:lnSpc>
              <a:buClr>
                <a:schemeClr val="tx1"/>
              </a:buClr>
              <a:buSzTx/>
              <a:buFontTx/>
              <a:buChar char="•"/>
            </a:pPr>
            <a:r>
              <a:rPr lang="hr-HR" sz="1800" b="1" smtClean="0"/>
              <a:t> polja, pašnjaci, livade, ceste, putovi</a:t>
            </a:r>
          </a:p>
          <a:p>
            <a:pPr marL="0" indent="0" eaLnBrk="1" hangingPunct="1">
              <a:lnSpc>
                <a:spcPct val="80000"/>
              </a:lnSpc>
              <a:buClr>
                <a:schemeClr val="tx1"/>
              </a:buClr>
              <a:buSzTx/>
              <a:buFontTx/>
              <a:buNone/>
            </a:pPr>
            <a:endParaRPr lang="hr-HR" sz="1800" b="1" smtClean="0">
              <a:solidFill>
                <a:schemeClr val="tx2"/>
              </a:solidFill>
            </a:endParaRPr>
          </a:p>
          <a:p>
            <a:pPr marL="0" indent="0" eaLnBrk="1" hangingPunct="1">
              <a:lnSpc>
                <a:spcPct val="80000"/>
              </a:lnSpc>
              <a:buClr>
                <a:schemeClr val="tx1"/>
              </a:buClr>
              <a:buSzTx/>
              <a:buFontTx/>
              <a:buNone/>
            </a:pPr>
            <a:r>
              <a:rPr lang="hr-HR" sz="2400" b="1" smtClean="0">
                <a:solidFill>
                  <a:schemeClr val="bg2"/>
                </a:solidFill>
              </a:rPr>
              <a:t>Protupješačke nagazne mine</a:t>
            </a:r>
          </a:p>
          <a:p>
            <a:pPr marL="0" indent="0" eaLnBrk="1" hangingPunct="1">
              <a:lnSpc>
                <a:spcPct val="80000"/>
              </a:lnSpc>
              <a:buClr>
                <a:schemeClr val="tx1"/>
              </a:buClr>
              <a:buSzTx/>
              <a:buFontTx/>
              <a:buNone/>
            </a:pPr>
            <a:endParaRPr lang="hr-HR" sz="1800" b="1" smtClean="0">
              <a:solidFill>
                <a:schemeClr val="bg2"/>
              </a:solidFill>
            </a:endParaRPr>
          </a:p>
          <a:p>
            <a:pPr marL="0" indent="0" eaLnBrk="1" hangingPunct="1">
              <a:lnSpc>
                <a:spcPct val="80000"/>
              </a:lnSpc>
              <a:buClr>
                <a:schemeClr val="tx1"/>
              </a:buClr>
              <a:buSzTx/>
              <a:buFontTx/>
              <a:buChar char="•"/>
            </a:pPr>
            <a:r>
              <a:rPr lang="hr-HR" sz="1800" b="1" smtClean="0"/>
              <a:t> eksplodiraju djelovanjem male sile/ 2 - 4 kp</a:t>
            </a:r>
          </a:p>
          <a:p>
            <a:pPr marL="0" indent="0" eaLnBrk="1" hangingPunct="1">
              <a:lnSpc>
                <a:spcPct val="80000"/>
              </a:lnSpc>
              <a:buClr>
                <a:schemeClr val="tx1"/>
              </a:buClr>
              <a:buSzTx/>
              <a:buFontTx/>
              <a:buChar char="•"/>
            </a:pPr>
            <a:r>
              <a:rPr lang="hr-HR" sz="1800" b="1" smtClean="0"/>
              <a:t> nagazom aktivira odrasla osoba, dijete ili pas</a:t>
            </a:r>
          </a:p>
          <a:p>
            <a:pPr marL="0" indent="0" eaLnBrk="1" hangingPunct="1">
              <a:lnSpc>
                <a:spcPct val="80000"/>
              </a:lnSpc>
              <a:buClr>
                <a:schemeClr val="tx1"/>
              </a:buClr>
              <a:buSzTx/>
              <a:buFontTx/>
              <a:buChar char="•"/>
            </a:pPr>
            <a:r>
              <a:rPr lang="hr-HR" sz="1800" b="1" smtClean="0"/>
              <a:t> ranjavaju, a manje ubijaju</a:t>
            </a:r>
          </a:p>
          <a:p>
            <a:pPr marL="0" indent="0" eaLnBrk="1" hangingPunct="1">
              <a:lnSpc>
                <a:spcPct val="80000"/>
              </a:lnSpc>
              <a:buClr>
                <a:schemeClr val="tx1"/>
              </a:buClr>
              <a:buSzTx/>
              <a:buFontTx/>
              <a:buNone/>
            </a:pPr>
            <a:endParaRPr lang="hr-HR" sz="1800" b="1" smtClean="0">
              <a:solidFill>
                <a:schemeClr val="tx2"/>
              </a:solidFill>
            </a:endParaRPr>
          </a:p>
          <a:p>
            <a:pPr marL="0" indent="0" eaLnBrk="1" hangingPunct="1">
              <a:lnSpc>
                <a:spcPct val="80000"/>
              </a:lnSpc>
              <a:buClr>
                <a:schemeClr val="tx1"/>
              </a:buClr>
              <a:buSzTx/>
              <a:buFontTx/>
              <a:buNone/>
            </a:pPr>
            <a:r>
              <a:rPr lang="hr-HR" sz="2400" b="1" smtClean="0">
                <a:solidFill>
                  <a:schemeClr val="bg2"/>
                </a:solidFill>
              </a:rPr>
              <a:t>Protuoklopne (protutenkovske) mine</a:t>
            </a:r>
          </a:p>
          <a:p>
            <a:pPr marL="0" indent="0" eaLnBrk="1" hangingPunct="1">
              <a:lnSpc>
                <a:spcPct val="80000"/>
              </a:lnSpc>
              <a:buClr>
                <a:schemeClr val="tx1"/>
              </a:buClr>
              <a:buSzTx/>
              <a:buFontTx/>
              <a:buNone/>
            </a:pPr>
            <a:endParaRPr lang="hr-HR" sz="2400" b="1" smtClean="0">
              <a:solidFill>
                <a:schemeClr val="bg2"/>
              </a:solidFill>
            </a:endParaRPr>
          </a:p>
          <a:p>
            <a:pPr marL="0" indent="0" eaLnBrk="1" hangingPunct="1">
              <a:lnSpc>
                <a:spcPct val="80000"/>
              </a:lnSpc>
              <a:buClr>
                <a:schemeClr val="tx1"/>
              </a:buClr>
              <a:buSzTx/>
              <a:buFontTx/>
              <a:buChar char="•"/>
            </a:pPr>
            <a:r>
              <a:rPr lang="hr-HR" sz="1800" b="1" smtClean="0"/>
              <a:t> eksplodiraju djelovanjem jače sile/ 120 - 150 kp</a:t>
            </a:r>
          </a:p>
          <a:p>
            <a:pPr marL="0" indent="0" eaLnBrk="1" hangingPunct="1">
              <a:lnSpc>
                <a:spcPct val="80000"/>
              </a:lnSpc>
              <a:buClr>
                <a:schemeClr val="tx1"/>
              </a:buClr>
              <a:buSzTx/>
              <a:buFontTx/>
              <a:buChar char="•"/>
            </a:pPr>
            <a:r>
              <a:rPr lang="hr-HR" sz="1800" b="1" smtClean="0"/>
              <a:t> aktiviraju kamioni, tenkovi, veće životinje</a:t>
            </a:r>
          </a:p>
          <a:p>
            <a:pPr marL="0" indent="0" eaLnBrk="1" hangingPunct="1">
              <a:lnSpc>
                <a:spcPct val="80000"/>
              </a:lnSpc>
              <a:buClr>
                <a:schemeClr val="tx1"/>
              </a:buClr>
              <a:buSzTx/>
              <a:buFontTx/>
              <a:buChar char="•"/>
            </a:pPr>
            <a:r>
              <a:rPr lang="hr-HR" sz="1800" b="1" smtClean="0"/>
              <a:t> zaustavljanje i uništavanje vozila</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subTitle" idx="1"/>
          </p:nvPr>
        </p:nvSpPr>
        <p:spPr>
          <a:xfrm>
            <a:off x="152400" y="304800"/>
            <a:ext cx="8915400" cy="6248400"/>
          </a:xfrm>
          <a:noFill/>
        </p:spPr>
        <p:txBody>
          <a:bodyPr lIns="92075" tIns="46038" rIns="92075" bIns="46038"/>
          <a:lstStyle/>
          <a:p>
            <a:pPr eaLnBrk="1" hangingPunct="1"/>
            <a:endParaRPr lang="en-GB" b="1" smtClean="0"/>
          </a:p>
          <a:p>
            <a:pPr eaLnBrk="1" hangingPunct="1"/>
            <a:endParaRPr lang="hr-HR" b="1" i="1" smtClean="0">
              <a:solidFill>
                <a:schemeClr val="bg2"/>
              </a:solidFill>
            </a:endParaRPr>
          </a:p>
          <a:p>
            <a:pPr eaLnBrk="1" hangingPunct="1"/>
            <a:endParaRPr lang="hr-HR" b="1" i="1" smtClean="0">
              <a:solidFill>
                <a:schemeClr val="bg2"/>
              </a:solidFill>
            </a:endParaRPr>
          </a:p>
          <a:p>
            <a:pPr eaLnBrk="1" hangingPunct="1"/>
            <a:endParaRPr lang="hr-HR" sz="3600" b="1" smtClean="0">
              <a:solidFill>
                <a:schemeClr val="bg2"/>
              </a:solidFill>
            </a:endParaRPr>
          </a:p>
          <a:p>
            <a:pPr eaLnBrk="1" hangingPunct="1"/>
            <a:endParaRPr lang="hr-HR" sz="3600" b="1" smtClean="0">
              <a:solidFill>
                <a:schemeClr val="bg2"/>
              </a:solidFill>
            </a:endParaRPr>
          </a:p>
          <a:p>
            <a:pPr eaLnBrk="1" hangingPunct="1"/>
            <a:endParaRPr lang="hr-HR" sz="3600" b="1" i="1" smtClean="0">
              <a:solidFill>
                <a:schemeClr val="bg2"/>
              </a:solidFill>
            </a:endParaRPr>
          </a:p>
          <a:p>
            <a:pPr eaLnBrk="1" hangingPunct="1"/>
            <a:r>
              <a:rPr lang="en-GB" sz="3600" smtClean="0"/>
              <a:t/>
            </a:r>
            <a:br>
              <a:rPr lang="en-GB" sz="3600" smtClean="0"/>
            </a:br>
            <a:endParaRPr lang="en-GB" sz="3600" smtClean="0">
              <a:latin typeface="Arial CE" charset="-18"/>
            </a:endParaRPr>
          </a:p>
        </p:txBody>
      </p:sp>
      <p:sp>
        <p:nvSpPr>
          <p:cNvPr id="2052"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graphicFrame>
        <p:nvGraphicFramePr>
          <p:cNvPr id="2050" name="Object 4"/>
          <p:cNvGraphicFramePr>
            <a:graphicFrameLocks noChangeAspect="1"/>
          </p:cNvGraphicFramePr>
          <p:nvPr/>
        </p:nvGraphicFramePr>
        <p:xfrm>
          <a:off x="827088" y="2795588"/>
          <a:ext cx="6096000" cy="4062412"/>
        </p:xfrm>
        <a:graphic>
          <a:graphicData uri="http://schemas.openxmlformats.org/presentationml/2006/ole">
            <p:oleObj spid="_x0000_s2050" name="Chart" r:id="rId4" imgW="6096130" imgH="4061399" progId="MSGraph.Chart.8">
              <p:embed followColorScheme="full"/>
            </p:oleObj>
          </a:graphicData>
        </a:graphic>
      </p:graphicFrame>
      <p:sp>
        <p:nvSpPr>
          <p:cNvPr id="2053"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pic>
        <p:nvPicPr>
          <p:cNvPr id="2054" name="Picture 6" descr="boce005"/>
          <p:cNvPicPr>
            <a:picLocks noChangeAspect="1" noChangeArrowheads="1"/>
          </p:cNvPicPr>
          <p:nvPr/>
        </p:nvPicPr>
        <p:blipFill>
          <a:blip r:embed="rId5" cstate="print">
            <a:lum contrast="12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subTitle" idx="1"/>
          </p:nvPr>
        </p:nvSpPr>
        <p:spPr>
          <a:xfrm>
            <a:off x="152400" y="304800"/>
            <a:ext cx="8915400" cy="6248400"/>
          </a:xfrm>
          <a:noFill/>
        </p:spPr>
        <p:txBody>
          <a:bodyPr lIns="92075" tIns="46038" rIns="92075" bIns="46038"/>
          <a:lstStyle/>
          <a:p>
            <a:pPr eaLnBrk="1" hangingPunct="1"/>
            <a:endParaRPr lang="en-GB" b="1" smtClean="0"/>
          </a:p>
          <a:p>
            <a:pPr eaLnBrk="1" hangingPunct="1"/>
            <a:endParaRPr lang="hr-HR" b="1" i="1" smtClean="0">
              <a:solidFill>
                <a:schemeClr val="bg2"/>
              </a:solidFill>
            </a:endParaRPr>
          </a:p>
          <a:p>
            <a:pPr eaLnBrk="1" hangingPunct="1"/>
            <a:endParaRPr lang="hr-HR" b="1" i="1" smtClean="0">
              <a:solidFill>
                <a:schemeClr val="bg2"/>
              </a:solidFill>
            </a:endParaRPr>
          </a:p>
          <a:p>
            <a:pPr eaLnBrk="1" hangingPunct="1"/>
            <a:endParaRPr lang="hr-HR" sz="3600" b="1" smtClean="0">
              <a:solidFill>
                <a:schemeClr val="bg2"/>
              </a:solidFill>
            </a:endParaRPr>
          </a:p>
          <a:p>
            <a:pPr eaLnBrk="1" hangingPunct="1"/>
            <a:endParaRPr lang="hr-HR" sz="3600" b="1" smtClean="0">
              <a:solidFill>
                <a:schemeClr val="bg2"/>
              </a:solidFill>
            </a:endParaRPr>
          </a:p>
          <a:p>
            <a:pPr eaLnBrk="1" hangingPunct="1"/>
            <a:endParaRPr lang="hr-HR" sz="3600" b="1" i="1" smtClean="0">
              <a:solidFill>
                <a:schemeClr val="bg2"/>
              </a:solidFill>
            </a:endParaRPr>
          </a:p>
          <a:p>
            <a:pPr eaLnBrk="1" hangingPunct="1"/>
            <a:r>
              <a:rPr lang="en-GB" sz="3600" smtClean="0"/>
              <a:t/>
            </a:r>
            <a:br>
              <a:rPr lang="en-GB" sz="3600" smtClean="0"/>
            </a:br>
            <a:endParaRPr lang="en-GB" sz="3600" smtClean="0">
              <a:latin typeface="Arial CE" charset="-18"/>
            </a:endParaRPr>
          </a:p>
        </p:txBody>
      </p:sp>
      <p:sp>
        <p:nvSpPr>
          <p:cNvPr id="3076"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graphicFrame>
        <p:nvGraphicFramePr>
          <p:cNvPr id="3074" name="Object 4"/>
          <p:cNvGraphicFramePr>
            <a:graphicFrameLocks noChangeAspect="1"/>
          </p:cNvGraphicFramePr>
          <p:nvPr/>
        </p:nvGraphicFramePr>
        <p:xfrm>
          <a:off x="827088" y="2795588"/>
          <a:ext cx="6096000" cy="4062412"/>
        </p:xfrm>
        <a:graphic>
          <a:graphicData uri="http://schemas.openxmlformats.org/presentationml/2006/ole">
            <p:oleObj spid="_x0000_s3074" name="Chart" r:id="rId4" imgW="6096130" imgH="4061399" progId="MSGraph.Chart.8">
              <p:embed followColorScheme="full"/>
            </p:oleObj>
          </a:graphicData>
        </a:graphic>
      </p:graphicFrame>
      <p:sp>
        <p:nvSpPr>
          <p:cNvPr id="3077"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pic>
        <p:nvPicPr>
          <p:cNvPr id="3078" name="Picture 6" descr="boce004"/>
          <p:cNvPicPr>
            <a:picLocks noChangeAspect="1" noChangeArrowheads="1"/>
          </p:cNvPicPr>
          <p:nvPr/>
        </p:nvPicPr>
        <p:blipFill>
          <a:blip r:embed="rId5" cstate="print">
            <a:lum bright="6000" contrast="24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zervirano mjesto broja slajda 5"/>
          <p:cNvSpPr>
            <a:spLocks noGrp="1"/>
          </p:cNvSpPr>
          <p:nvPr>
            <p:ph type="sldNum" sz="quarter" idx="12"/>
          </p:nvPr>
        </p:nvSpPr>
        <p:spPr>
          <a:noFill/>
        </p:spPr>
        <p:txBody>
          <a:bodyPr/>
          <a:lstStyle/>
          <a:p>
            <a:fld id="{D36E8612-83C6-43DF-8328-193DD4484F4C}" type="slidenum">
              <a:rPr lang="hr-HR" smtClean="0"/>
              <a:pPr/>
              <a:t>18</a:t>
            </a:fld>
            <a:endParaRPr lang="hr-HR" smtClean="0"/>
          </a:p>
        </p:txBody>
      </p:sp>
      <p:sp>
        <p:nvSpPr>
          <p:cNvPr id="30723" name="Rectangle 2"/>
          <p:cNvSpPr>
            <a:spLocks noGrp="1" noChangeArrowheads="1"/>
          </p:cNvSpPr>
          <p:nvPr>
            <p:ph type="body" idx="1"/>
          </p:nvPr>
        </p:nvSpPr>
        <p:spPr>
          <a:xfrm>
            <a:off x="228600" y="228600"/>
            <a:ext cx="8763000" cy="6400800"/>
          </a:xfrm>
          <a:noFill/>
        </p:spPr>
        <p:txBody>
          <a:bodyPr lIns="92075" tIns="46038" rIns="92075" bIns="46038"/>
          <a:lstStyle/>
          <a:p>
            <a:pPr marL="609600" indent="-609600" eaLnBrk="1" hangingPunct="1">
              <a:buFont typeface="Wingdings" pitchFamily="2" charset="2"/>
              <a:buNone/>
              <a:tabLst>
                <a:tab pos="2955925" algn="l"/>
              </a:tabLst>
            </a:pPr>
            <a:endParaRPr lang="en-GB" sz="1400" b="1" smtClean="0"/>
          </a:p>
          <a:p>
            <a:pPr marL="609600" indent="-609600" eaLnBrk="1" hangingPunct="1">
              <a:buFont typeface="Wingdings" pitchFamily="2" charset="2"/>
              <a:buNone/>
              <a:tabLst>
                <a:tab pos="2955925" algn="l"/>
              </a:tabLst>
            </a:pPr>
            <a:endParaRPr lang="en-GB" sz="1400" b="1" smtClean="0">
              <a:latin typeface="Arial CE" charset="-18"/>
            </a:endParaRPr>
          </a:p>
        </p:txBody>
      </p:sp>
      <p:pic>
        <p:nvPicPr>
          <p:cNvPr id="30724" name="Picture 3" descr="boce038"/>
          <p:cNvPicPr>
            <a:picLocks noChangeAspect="1" noChangeArrowheads="1"/>
          </p:cNvPicPr>
          <p:nvPr/>
        </p:nvPicPr>
        <p:blipFill>
          <a:blip r:embed="rId3" cstate="print">
            <a:lum bright="-6000" contrast="18000"/>
          </a:blip>
          <a:srcRect/>
          <a:stretch>
            <a:fillRect/>
          </a:stretch>
        </p:blipFill>
        <p:spPr bwMode="auto">
          <a:xfrm>
            <a:off x="0" y="0"/>
            <a:ext cx="5029200" cy="3276600"/>
          </a:xfrm>
          <a:prstGeom prst="rect">
            <a:avLst/>
          </a:prstGeom>
          <a:noFill/>
          <a:ln w="9525">
            <a:noFill/>
            <a:miter lim="800000"/>
            <a:headEnd/>
            <a:tailEnd/>
          </a:ln>
        </p:spPr>
      </p:pic>
      <p:pic>
        <p:nvPicPr>
          <p:cNvPr id="30725" name="Picture 4" descr="boce043"/>
          <p:cNvPicPr>
            <a:picLocks noChangeAspect="1" noChangeArrowheads="1"/>
          </p:cNvPicPr>
          <p:nvPr/>
        </p:nvPicPr>
        <p:blipFill>
          <a:blip r:embed="rId4" cstate="print">
            <a:lum contrast="24000"/>
          </a:blip>
          <a:srcRect/>
          <a:stretch>
            <a:fillRect/>
          </a:stretch>
        </p:blipFill>
        <p:spPr bwMode="auto">
          <a:xfrm>
            <a:off x="4932363" y="0"/>
            <a:ext cx="4211637" cy="6858000"/>
          </a:xfrm>
          <a:prstGeom prst="rect">
            <a:avLst/>
          </a:prstGeom>
          <a:noFill/>
          <a:ln w="9525">
            <a:noFill/>
            <a:miter lim="800000"/>
            <a:headEnd/>
            <a:tailEnd/>
          </a:ln>
        </p:spPr>
      </p:pic>
      <p:pic>
        <p:nvPicPr>
          <p:cNvPr id="30726" name="Picture 5" descr="boce041"/>
          <p:cNvPicPr>
            <a:picLocks noChangeAspect="1" noChangeArrowheads="1"/>
          </p:cNvPicPr>
          <p:nvPr/>
        </p:nvPicPr>
        <p:blipFill>
          <a:blip r:embed="rId5" cstate="print">
            <a:lum bright="-6000" contrast="12000"/>
          </a:blip>
          <a:srcRect/>
          <a:stretch>
            <a:fillRect/>
          </a:stretch>
        </p:blipFill>
        <p:spPr bwMode="auto">
          <a:xfrm>
            <a:off x="0" y="3276600"/>
            <a:ext cx="4932363"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zervirano mjesto broja slajda 5"/>
          <p:cNvSpPr>
            <a:spLocks noGrp="1"/>
          </p:cNvSpPr>
          <p:nvPr>
            <p:ph type="sldNum" sz="quarter" idx="12"/>
          </p:nvPr>
        </p:nvSpPr>
        <p:spPr>
          <a:noFill/>
        </p:spPr>
        <p:txBody>
          <a:bodyPr/>
          <a:lstStyle/>
          <a:p>
            <a:fld id="{83FCED55-F8FA-4281-8529-AFEF5DA4298A}" type="slidenum">
              <a:rPr lang="hr-HR" smtClean="0"/>
              <a:pPr/>
              <a:t>19</a:t>
            </a:fld>
            <a:endParaRPr lang="hr-HR" smtClean="0"/>
          </a:p>
        </p:txBody>
      </p:sp>
      <p:sp>
        <p:nvSpPr>
          <p:cNvPr id="31747" name="Rectangle 2"/>
          <p:cNvSpPr>
            <a:spLocks noGrp="1" noChangeArrowheads="1"/>
          </p:cNvSpPr>
          <p:nvPr>
            <p:ph type="title"/>
          </p:nvPr>
        </p:nvSpPr>
        <p:spPr>
          <a:xfrm>
            <a:off x="539750" y="620713"/>
            <a:ext cx="8213725" cy="947737"/>
          </a:xfrm>
        </p:spPr>
        <p:txBody>
          <a:bodyPr/>
          <a:lstStyle/>
          <a:p>
            <a:pPr eaLnBrk="1" hangingPunct="1"/>
            <a:r>
              <a:rPr lang="hr-HR" sz="4000" b="1" smtClean="0">
                <a:solidFill>
                  <a:schemeClr val="bg2"/>
                </a:solidFill>
              </a:rPr>
              <a:t>NADZEMNE MINE</a:t>
            </a:r>
          </a:p>
        </p:txBody>
      </p:sp>
      <p:sp>
        <p:nvSpPr>
          <p:cNvPr id="31748" name="Rectangle 3"/>
          <p:cNvSpPr>
            <a:spLocks noGrp="1" noChangeArrowheads="1"/>
          </p:cNvSpPr>
          <p:nvPr>
            <p:ph type="body" idx="1"/>
          </p:nvPr>
        </p:nvSpPr>
        <p:spPr>
          <a:xfrm>
            <a:off x="539750" y="1916113"/>
            <a:ext cx="7751763" cy="4608512"/>
          </a:xfrm>
        </p:spPr>
        <p:txBody>
          <a:bodyPr/>
          <a:lstStyle/>
          <a:p>
            <a:pPr marL="0" indent="0" eaLnBrk="1" hangingPunct="1">
              <a:lnSpc>
                <a:spcPct val="80000"/>
              </a:lnSpc>
              <a:buFont typeface="Wingdings" pitchFamily="2" charset="2"/>
              <a:buNone/>
            </a:pPr>
            <a:endParaRPr lang="hr-HR" sz="200" b="1" i="1" smtClean="0">
              <a:solidFill>
                <a:schemeClr val="bg2"/>
              </a:solidFill>
            </a:endParaRPr>
          </a:p>
          <a:p>
            <a:pPr marL="0" indent="0" eaLnBrk="1" hangingPunct="1">
              <a:lnSpc>
                <a:spcPct val="80000"/>
              </a:lnSpc>
              <a:buClr>
                <a:schemeClr val="tx1"/>
              </a:buClr>
              <a:buSzTx/>
              <a:buFontTx/>
              <a:buChar char="•"/>
            </a:pPr>
            <a:r>
              <a:rPr lang="hr-HR" sz="2000" b="1" smtClean="0"/>
              <a:t> teško zamijetiti</a:t>
            </a:r>
          </a:p>
          <a:p>
            <a:pPr marL="0" indent="0" eaLnBrk="1" hangingPunct="1">
              <a:lnSpc>
                <a:spcPct val="80000"/>
              </a:lnSpc>
              <a:buClr>
                <a:schemeClr val="tx1"/>
              </a:buClr>
              <a:buSzTx/>
              <a:buFontTx/>
              <a:buChar char="•"/>
            </a:pPr>
            <a:endParaRPr lang="hr-HR" sz="2000" b="1" smtClean="0">
              <a:solidFill>
                <a:schemeClr val="bg2"/>
              </a:solidFill>
            </a:endParaRPr>
          </a:p>
          <a:p>
            <a:pPr marL="0" indent="0" eaLnBrk="1" hangingPunct="1">
              <a:lnSpc>
                <a:spcPct val="80000"/>
              </a:lnSpc>
              <a:buClr>
                <a:schemeClr val="tx1"/>
              </a:buClr>
              <a:buSzTx/>
              <a:buFontTx/>
              <a:buNone/>
            </a:pPr>
            <a:r>
              <a:rPr lang="hr-HR" sz="2400" b="1" smtClean="0">
                <a:solidFill>
                  <a:schemeClr val="bg2"/>
                </a:solidFill>
              </a:rPr>
              <a:t>Protupješačke rasprskavajuće potezne i odskočne  mine</a:t>
            </a:r>
          </a:p>
          <a:p>
            <a:pPr marL="0" indent="0" eaLnBrk="1" hangingPunct="1">
              <a:lnSpc>
                <a:spcPct val="80000"/>
              </a:lnSpc>
              <a:buClr>
                <a:schemeClr val="tx1"/>
              </a:buClr>
              <a:buSzTx/>
              <a:buFontTx/>
              <a:buNone/>
            </a:pPr>
            <a:endParaRPr lang="hr-HR" sz="2400" b="1" smtClean="0">
              <a:solidFill>
                <a:schemeClr val="bg2"/>
              </a:solidFill>
            </a:endParaRPr>
          </a:p>
          <a:p>
            <a:pPr marL="0" indent="0" eaLnBrk="1" hangingPunct="1">
              <a:lnSpc>
                <a:spcPct val="80000"/>
              </a:lnSpc>
              <a:buClr>
                <a:schemeClr val="tx1"/>
              </a:buClr>
              <a:buSzTx/>
              <a:buFontTx/>
              <a:buChar char="•"/>
            </a:pPr>
            <a:r>
              <a:rPr lang="hr-HR" sz="1800" b="1" smtClean="0"/>
              <a:t> </a:t>
            </a:r>
            <a:r>
              <a:rPr lang="hr-HR" sz="2000" b="1" smtClean="0"/>
              <a:t>na površini ili iznad tla</a:t>
            </a:r>
          </a:p>
          <a:p>
            <a:pPr marL="0" indent="0" eaLnBrk="1" hangingPunct="1">
              <a:lnSpc>
                <a:spcPct val="80000"/>
              </a:lnSpc>
              <a:buClr>
                <a:schemeClr val="tx1"/>
              </a:buClr>
              <a:buSzTx/>
              <a:buFontTx/>
              <a:buNone/>
            </a:pPr>
            <a:endParaRPr lang="hr-HR" sz="2000" b="1" smtClean="0"/>
          </a:p>
          <a:p>
            <a:pPr marL="0" indent="0" eaLnBrk="1" hangingPunct="1">
              <a:lnSpc>
                <a:spcPct val="80000"/>
              </a:lnSpc>
              <a:buClr>
                <a:schemeClr val="tx1"/>
              </a:buClr>
              <a:buSzTx/>
              <a:buFontTx/>
              <a:buChar char="•"/>
            </a:pPr>
            <a:r>
              <a:rPr lang="hr-HR" sz="2000" b="1" smtClean="0"/>
              <a:t> dobro skrivene među vegetacijom ili kamenjem</a:t>
            </a:r>
          </a:p>
          <a:p>
            <a:pPr marL="0" indent="0" eaLnBrk="1" hangingPunct="1">
              <a:lnSpc>
                <a:spcPct val="80000"/>
              </a:lnSpc>
              <a:buClr>
                <a:schemeClr val="tx1"/>
              </a:buClr>
              <a:buSzTx/>
              <a:buFontTx/>
              <a:buNone/>
            </a:pPr>
            <a:endParaRPr lang="hr-HR" sz="2000" b="1" smtClean="0"/>
          </a:p>
          <a:p>
            <a:pPr marL="0" indent="0" eaLnBrk="1" hangingPunct="1">
              <a:lnSpc>
                <a:spcPct val="80000"/>
              </a:lnSpc>
              <a:buClr>
                <a:schemeClr val="tx1"/>
              </a:buClr>
              <a:buSzTx/>
              <a:buFontTx/>
              <a:buChar char="•"/>
            </a:pPr>
            <a:r>
              <a:rPr lang="hr-HR" sz="2000" b="1" smtClean="0"/>
              <a:t> eksplodiraju dodirom, potezanjem ili prekidom žice</a:t>
            </a:r>
          </a:p>
          <a:p>
            <a:pPr marL="0" indent="0" eaLnBrk="1" hangingPunct="1">
              <a:lnSpc>
                <a:spcPct val="80000"/>
              </a:lnSpc>
              <a:buClr>
                <a:schemeClr val="tx1"/>
              </a:buClr>
              <a:buSzTx/>
              <a:buFontTx/>
              <a:buNone/>
            </a:pPr>
            <a:endParaRPr lang="hr-HR" sz="2000" b="1" smtClean="0"/>
          </a:p>
          <a:p>
            <a:pPr marL="0" indent="0" eaLnBrk="1" hangingPunct="1">
              <a:lnSpc>
                <a:spcPct val="80000"/>
              </a:lnSpc>
              <a:buClr>
                <a:schemeClr val="tx1"/>
              </a:buClr>
              <a:buSzTx/>
              <a:buFontTx/>
              <a:buChar char="•"/>
            </a:pPr>
            <a:r>
              <a:rPr lang="hr-HR" sz="2000" b="1" smtClean="0"/>
              <a:t> spojene iznad tla kao prepreka</a:t>
            </a:r>
          </a:p>
          <a:p>
            <a:pPr marL="0" indent="0" eaLnBrk="1" hangingPunct="1">
              <a:lnSpc>
                <a:spcPct val="80000"/>
              </a:lnSpc>
              <a:buClr>
                <a:schemeClr val="tx1"/>
              </a:buClr>
              <a:buSzTx/>
              <a:buFontTx/>
              <a:buNone/>
            </a:pPr>
            <a:endParaRPr lang="hr-HR" sz="2000" b="1" smtClean="0"/>
          </a:p>
          <a:p>
            <a:pPr marL="0" indent="0" eaLnBrk="1" hangingPunct="1">
              <a:lnSpc>
                <a:spcPct val="80000"/>
              </a:lnSpc>
              <a:buClr>
                <a:schemeClr val="tx1"/>
              </a:buClr>
              <a:buSzTx/>
              <a:buFontTx/>
              <a:buChar char="•"/>
            </a:pPr>
            <a:r>
              <a:rPr lang="hr-HR" sz="2000" b="1" smtClean="0"/>
              <a:t> teško ranjavaju ili ubijaju više ljudi istodobno</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ChangeArrowheads="1"/>
          </p:cNvSpPr>
          <p:nvPr/>
        </p:nvSpPr>
        <p:spPr bwMode="auto">
          <a:xfrm>
            <a:off x="179388" y="1844675"/>
            <a:ext cx="8748712" cy="4032250"/>
          </a:xfrm>
          <a:prstGeom prst="rect">
            <a:avLst/>
          </a:prstGeom>
          <a:noFill/>
          <a:ln w="9525">
            <a:noFill/>
            <a:miter lim="800000"/>
            <a:headEnd/>
            <a:tailEnd/>
          </a:ln>
          <a:effectLst/>
        </p:spPr>
        <p:txBody>
          <a:bodyPr/>
          <a:lstStyle/>
          <a:p>
            <a:pPr marL="342900" indent="-342900">
              <a:spcBef>
                <a:spcPct val="10000"/>
              </a:spcBef>
              <a:buClr>
                <a:srgbClr val="000066"/>
              </a:buClr>
              <a:buSzPct val="70000"/>
              <a:buFont typeface="Wingdings" pitchFamily="2" charset="2"/>
              <a:buChar char="v"/>
              <a:defRPr/>
            </a:pPr>
            <a:endParaRPr lang="en-US" sz="2400">
              <a:solidFill>
                <a:schemeClr val="hlink"/>
              </a:solidFill>
              <a:effectLst>
                <a:outerShdw blurRad="38100" dist="38100" dir="2700000" algn="tl">
                  <a:srgbClr val="000000"/>
                </a:outerShdw>
              </a:effectLst>
              <a:latin typeface="Tahoma" pitchFamily="34" charset="0"/>
            </a:endParaRPr>
          </a:p>
        </p:txBody>
      </p:sp>
      <p:sp>
        <p:nvSpPr>
          <p:cNvPr id="835587" name="Rectangle 3"/>
          <p:cNvSpPr>
            <a:spLocks noChangeArrowheads="1"/>
          </p:cNvSpPr>
          <p:nvPr/>
        </p:nvSpPr>
        <p:spPr bwMode="auto">
          <a:xfrm>
            <a:off x="1428750" y="428625"/>
            <a:ext cx="6696075" cy="865188"/>
          </a:xfrm>
          <a:prstGeom prst="rect">
            <a:avLst/>
          </a:prstGeom>
          <a:noFill/>
          <a:ln w="9525">
            <a:noFill/>
            <a:miter lim="800000"/>
            <a:headEnd/>
            <a:tailEnd/>
          </a:ln>
        </p:spPr>
        <p:txBody>
          <a:bodyPr/>
          <a:lstStyle/>
          <a:p>
            <a:pPr>
              <a:defRPr/>
            </a:pPr>
            <a:r>
              <a:rPr lang="hr-HR" sz="2800" dirty="0">
                <a:solidFill>
                  <a:schemeClr val="hlink"/>
                </a:solidFill>
                <a:effectLst>
                  <a:outerShdw blurRad="38100" dist="38100" dir="2700000" algn="tl">
                    <a:srgbClr val="000000"/>
                  </a:outerShdw>
                </a:effectLst>
                <a:latin typeface="Tahoma" pitchFamily="34" charset="0"/>
              </a:rPr>
              <a:t/>
            </a:r>
            <a:br>
              <a:rPr lang="hr-HR" sz="2800" dirty="0">
                <a:solidFill>
                  <a:schemeClr val="hlink"/>
                </a:solidFill>
                <a:effectLst>
                  <a:outerShdw blurRad="38100" dist="38100" dir="2700000" algn="tl">
                    <a:srgbClr val="000000"/>
                  </a:outerShdw>
                </a:effectLst>
                <a:latin typeface="Tahoma" pitchFamily="34" charset="0"/>
              </a:rPr>
            </a:br>
            <a:r>
              <a:rPr lang="hr-HR" sz="2800" dirty="0">
                <a:solidFill>
                  <a:schemeClr val="tx2"/>
                </a:solidFill>
              </a:rPr>
              <a:t>PROTUMINSKO DJELOVANJE U REPUBLICI HRVATSKOJ</a:t>
            </a:r>
            <a:r>
              <a:rPr lang="hr-HR" sz="3200" dirty="0">
                <a:solidFill>
                  <a:schemeClr val="tx2"/>
                </a:solidFill>
              </a:rPr>
              <a:t/>
            </a:r>
            <a:br>
              <a:rPr lang="hr-HR" sz="3200" dirty="0">
                <a:solidFill>
                  <a:schemeClr val="tx2"/>
                </a:solidFill>
              </a:rPr>
            </a:br>
            <a:endParaRPr lang="en-US" sz="3200" dirty="0">
              <a:solidFill>
                <a:schemeClr val="tx2"/>
              </a:solidFill>
            </a:endParaRPr>
          </a:p>
        </p:txBody>
      </p:sp>
      <p:pic>
        <p:nvPicPr>
          <p:cNvPr id="17412" name="Picture 13" descr="HBM_P1"/>
          <p:cNvPicPr>
            <a:picLocks noChangeAspect="1" noChangeArrowheads="1"/>
          </p:cNvPicPr>
          <p:nvPr/>
        </p:nvPicPr>
        <p:blipFill>
          <a:blip r:embed="rId3" cstate="print"/>
          <a:srcRect/>
          <a:stretch>
            <a:fillRect/>
          </a:stretch>
        </p:blipFill>
        <p:spPr bwMode="auto">
          <a:xfrm>
            <a:off x="3059113" y="3429000"/>
            <a:ext cx="3095625" cy="1079500"/>
          </a:xfrm>
          <a:prstGeom prst="rect">
            <a:avLst/>
          </a:prstGeom>
          <a:noFill/>
          <a:ln w="9525">
            <a:noFill/>
            <a:miter lim="800000"/>
            <a:headEnd/>
            <a:tailEnd/>
          </a:ln>
        </p:spPr>
      </p:pic>
      <p:sp>
        <p:nvSpPr>
          <p:cNvPr id="835600" name="Rectangle 16"/>
          <p:cNvSpPr>
            <a:spLocks noGrp="1" noChangeArrowheads="1"/>
          </p:cNvSpPr>
          <p:nvPr>
            <p:ph type="body" idx="1"/>
          </p:nvPr>
        </p:nvSpPr>
        <p:spPr>
          <a:xfrm>
            <a:off x="1187450" y="2205038"/>
            <a:ext cx="7543800" cy="4114800"/>
          </a:xfrm>
        </p:spPr>
        <p:txBody>
          <a:bodyPr/>
          <a:lstStyle/>
          <a:p>
            <a:pPr eaLnBrk="1" hangingPunct="1">
              <a:defRPr/>
            </a:pPr>
            <a:r>
              <a:rPr lang="hr-HR" sz="2400" b="1" dirty="0" smtClean="0">
                <a:solidFill>
                  <a:schemeClr val="tx2"/>
                </a:solidFill>
                <a:effectLst>
                  <a:outerShdw blurRad="38100" dist="38100" dir="2700000" algn="tl">
                    <a:srgbClr val="000000"/>
                  </a:outerShdw>
                </a:effectLst>
              </a:rPr>
              <a:t>HCR osnivač je Zaklade “Hrvatska bez mina” s osnovnim ciljem prikupljanja sredstava za </a:t>
            </a:r>
            <a:r>
              <a:rPr lang="hr-HR" sz="2400" b="1" dirty="0" err="1" smtClean="0">
                <a:solidFill>
                  <a:schemeClr val="tx2"/>
                </a:solidFill>
                <a:effectLst>
                  <a:outerShdw blurRad="38100" dist="38100" dir="2700000" algn="tl">
                    <a:srgbClr val="000000"/>
                  </a:outerShdw>
                </a:effectLst>
              </a:rPr>
              <a:t>protuminsko</a:t>
            </a:r>
            <a:r>
              <a:rPr lang="hr-HR" sz="2400" b="1" dirty="0" smtClean="0">
                <a:solidFill>
                  <a:schemeClr val="tx2"/>
                </a:solidFill>
                <a:effectLst>
                  <a:outerShdw blurRad="38100" dist="38100" dir="2700000" algn="tl">
                    <a:srgbClr val="000000"/>
                  </a:outerShdw>
                </a:effectLst>
              </a:rPr>
              <a:t> djelovanje</a:t>
            </a:r>
          </a:p>
          <a:p>
            <a:pPr eaLnBrk="1" hangingPunct="1">
              <a:buFont typeface="Wingdings" pitchFamily="2" charset="2"/>
              <a:buNone/>
              <a:defRPr/>
            </a:pPr>
            <a:endParaRPr lang="hr-HR" sz="2400" b="1" dirty="0" smtClean="0">
              <a:solidFill>
                <a:schemeClr val="tx2"/>
              </a:solidFill>
              <a:effectLst>
                <a:outerShdw blurRad="38100" dist="38100" dir="2700000" algn="tl">
                  <a:srgbClr val="000000"/>
                </a:outerShdw>
              </a:effectLst>
            </a:endParaRPr>
          </a:p>
          <a:p>
            <a:pPr eaLnBrk="1" hangingPunct="1">
              <a:buFont typeface="Wingdings" pitchFamily="2" charset="2"/>
              <a:buNone/>
              <a:defRPr/>
            </a:pPr>
            <a:endParaRPr lang="hr-HR" sz="2400" b="1" dirty="0" smtClean="0">
              <a:solidFill>
                <a:schemeClr val="tx2"/>
              </a:solidFill>
              <a:effectLst>
                <a:outerShdw blurRad="38100" dist="38100" dir="2700000" algn="tl">
                  <a:srgbClr val="000000"/>
                </a:outerShdw>
              </a:effectLst>
            </a:endParaRPr>
          </a:p>
          <a:p>
            <a:pPr eaLnBrk="1" hangingPunct="1">
              <a:buFont typeface="Wingdings" pitchFamily="2" charset="2"/>
              <a:buNone/>
              <a:defRPr/>
            </a:pPr>
            <a:endParaRPr lang="hr-HR" sz="2400" b="1" dirty="0" smtClean="0">
              <a:solidFill>
                <a:schemeClr val="tx2"/>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zervirano mjesto broja slajda 5"/>
          <p:cNvSpPr>
            <a:spLocks noGrp="1"/>
          </p:cNvSpPr>
          <p:nvPr>
            <p:ph type="sldNum" sz="quarter" idx="12"/>
          </p:nvPr>
        </p:nvSpPr>
        <p:spPr>
          <a:noFill/>
        </p:spPr>
        <p:txBody>
          <a:bodyPr/>
          <a:lstStyle/>
          <a:p>
            <a:fld id="{3B29F9C1-1F66-444E-B900-D70E4FAEF021}" type="slidenum">
              <a:rPr lang="hr-HR" smtClean="0"/>
              <a:pPr/>
              <a:t>20</a:t>
            </a:fld>
            <a:endParaRPr lang="hr-HR" smtClean="0"/>
          </a:p>
        </p:txBody>
      </p:sp>
      <p:sp>
        <p:nvSpPr>
          <p:cNvPr id="32771" name="Rectangle 2"/>
          <p:cNvSpPr>
            <a:spLocks noGrp="1" noChangeArrowheads="1"/>
          </p:cNvSpPr>
          <p:nvPr>
            <p:ph type="body" idx="1"/>
          </p:nvPr>
        </p:nvSpPr>
        <p:spPr>
          <a:xfrm>
            <a:off x="228600" y="228600"/>
            <a:ext cx="8763000" cy="6400800"/>
          </a:xfrm>
          <a:noFill/>
        </p:spPr>
        <p:txBody>
          <a:bodyPr lIns="92075" tIns="46038" rIns="92075" bIns="46038"/>
          <a:lstStyle/>
          <a:p>
            <a:pPr marL="609600" indent="-609600" eaLnBrk="1" hangingPunct="1">
              <a:buFont typeface="Wingdings" pitchFamily="2" charset="2"/>
              <a:buNone/>
              <a:tabLst>
                <a:tab pos="2955925" algn="l"/>
              </a:tabLst>
            </a:pPr>
            <a:endParaRPr lang="en-AU" sz="3600" smtClean="0">
              <a:cs typeface="Times New Roman" pitchFamily="18" charset="0"/>
            </a:endParaRPr>
          </a:p>
          <a:p>
            <a:pPr marL="609600" indent="-609600" eaLnBrk="1" hangingPunct="1">
              <a:buFont typeface="Wingdings" pitchFamily="2" charset="2"/>
              <a:buNone/>
              <a:tabLst>
                <a:tab pos="2955925" algn="l"/>
              </a:tabLst>
            </a:pPr>
            <a:r>
              <a:rPr lang="en-AU" sz="3600" smtClean="0">
                <a:cs typeface="Times New Roman" pitchFamily="18" charset="0"/>
              </a:rPr>
              <a:t> </a:t>
            </a:r>
            <a:endParaRPr lang="hr-HR" sz="3600" smtClean="0"/>
          </a:p>
          <a:p>
            <a:pPr marL="609600" indent="-609600" eaLnBrk="1" hangingPunct="1">
              <a:buFont typeface="Wingdings" pitchFamily="2" charset="2"/>
              <a:buNone/>
              <a:tabLst>
                <a:tab pos="2955925" algn="l"/>
              </a:tabLst>
            </a:pPr>
            <a:endParaRPr lang="en-AU" sz="1600" smtClean="0">
              <a:cs typeface="Times New Roman" pitchFamily="18" charset="0"/>
            </a:endParaRPr>
          </a:p>
          <a:p>
            <a:pPr marL="609600" indent="-609600" eaLnBrk="1" hangingPunct="1">
              <a:buFont typeface="Wingdings" pitchFamily="2" charset="2"/>
              <a:buNone/>
              <a:tabLst>
                <a:tab pos="2955925" algn="l"/>
              </a:tabLst>
            </a:pPr>
            <a:endParaRPr lang="en-GB" sz="1600" b="1" smtClean="0"/>
          </a:p>
          <a:p>
            <a:pPr marL="609600" indent="-609600" eaLnBrk="1" hangingPunct="1">
              <a:buFont typeface="Wingdings" pitchFamily="2" charset="2"/>
              <a:buNone/>
              <a:tabLst>
                <a:tab pos="2955925" algn="l"/>
              </a:tabLst>
            </a:pPr>
            <a:endParaRPr lang="en-GB" sz="1600" b="1" smtClean="0">
              <a:latin typeface="Arial CE" charset="-18"/>
            </a:endParaRPr>
          </a:p>
        </p:txBody>
      </p:sp>
      <p:pic>
        <p:nvPicPr>
          <p:cNvPr id="32772" name="Picture 3" descr="boce007"/>
          <p:cNvPicPr>
            <a:picLocks noChangeAspect="1" noChangeArrowheads="1"/>
          </p:cNvPicPr>
          <p:nvPr/>
        </p:nvPicPr>
        <p:blipFill>
          <a:blip r:embed="rId3" cstate="print">
            <a:lum bright="-6000" contrast="18000"/>
          </a:blip>
          <a:srcRect/>
          <a:stretch>
            <a:fillRect/>
          </a:stretch>
        </p:blipFill>
        <p:spPr bwMode="auto">
          <a:xfrm>
            <a:off x="0" y="0"/>
            <a:ext cx="4498975" cy="6858000"/>
          </a:xfrm>
          <a:prstGeom prst="rect">
            <a:avLst/>
          </a:prstGeom>
          <a:noFill/>
          <a:ln w="9525">
            <a:noFill/>
            <a:miter lim="800000"/>
            <a:headEnd/>
            <a:tailEnd/>
          </a:ln>
        </p:spPr>
      </p:pic>
      <p:pic>
        <p:nvPicPr>
          <p:cNvPr id="32773" name="Picture 4" descr="boce003"/>
          <p:cNvPicPr>
            <a:picLocks noChangeAspect="1" noChangeArrowheads="1"/>
          </p:cNvPicPr>
          <p:nvPr/>
        </p:nvPicPr>
        <p:blipFill>
          <a:blip r:embed="rId4" cstate="print">
            <a:lum contrast="12000"/>
          </a:blip>
          <a:srcRect/>
          <a:stretch>
            <a:fillRect/>
          </a:stretch>
        </p:blipFill>
        <p:spPr bwMode="auto">
          <a:xfrm>
            <a:off x="4495800" y="0"/>
            <a:ext cx="4648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zervirano mjesto broja slajda 5"/>
          <p:cNvSpPr>
            <a:spLocks noGrp="1"/>
          </p:cNvSpPr>
          <p:nvPr>
            <p:ph type="sldNum" sz="quarter" idx="12"/>
          </p:nvPr>
        </p:nvSpPr>
        <p:spPr>
          <a:noFill/>
        </p:spPr>
        <p:txBody>
          <a:bodyPr/>
          <a:lstStyle/>
          <a:p>
            <a:fld id="{E5338AB9-F16E-4394-8EE8-EFC834DC8177}" type="slidenum">
              <a:rPr lang="hr-HR" smtClean="0"/>
              <a:pPr/>
              <a:t>21</a:t>
            </a:fld>
            <a:endParaRPr lang="hr-HR" smtClean="0"/>
          </a:p>
        </p:txBody>
      </p:sp>
      <p:sp>
        <p:nvSpPr>
          <p:cNvPr id="33795" name="Rectangle 2"/>
          <p:cNvSpPr>
            <a:spLocks noGrp="1" noChangeArrowheads="1"/>
          </p:cNvSpPr>
          <p:nvPr>
            <p:ph type="title"/>
          </p:nvPr>
        </p:nvSpPr>
        <p:spPr>
          <a:xfrm>
            <a:off x="468313" y="549275"/>
            <a:ext cx="8351837" cy="1079500"/>
          </a:xfrm>
        </p:spPr>
        <p:txBody>
          <a:bodyPr/>
          <a:lstStyle/>
          <a:p>
            <a:pPr eaLnBrk="1" hangingPunct="1"/>
            <a:r>
              <a:rPr lang="hr-HR" sz="4000" b="1" smtClean="0">
                <a:solidFill>
                  <a:schemeClr val="bg2"/>
                </a:solidFill>
              </a:rPr>
              <a:t> Eksplozivni ostaci iz rata</a:t>
            </a:r>
          </a:p>
        </p:txBody>
      </p:sp>
      <p:sp>
        <p:nvSpPr>
          <p:cNvPr id="33796" name="Rectangle 3"/>
          <p:cNvSpPr>
            <a:spLocks noGrp="1" noChangeArrowheads="1"/>
          </p:cNvSpPr>
          <p:nvPr>
            <p:ph type="body" idx="1"/>
          </p:nvPr>
        </p:nvSpPr>
        <p:spPr>
          <a:xfrm>
            <a:off x="539750" y="1844675"/>
            <a:ext cx="8135938" cy="4681538"/>
          </a:xfrm>
        </p:spPr>
        <p:txBody>
          <a:bodyPr/>
          <a:lstStyle/>
          <a:p>
            <a:pPr marL="0" indent="0" eaLnBrk="1" hangingPunct="1">
              <a:lnSpc>
                <a:spcPct val="80000"/>
              </a:lnSpc>
              <a:buFont typeface="Wingdings" pitchFamily="2" charset="2"/>
              <a:buNone/>
            </a:pPr>
            <a:endParaRPr lang="hr-HR" sz="1800" b="1" smtClean="0"/>
          </a:p>
          <a:p>
            <a:pPr marL="0" indent="0" eaLnBrk="1" hangingPunct="1">
              <a:lnSpc>
                <a:spcPct val="80000"/>
              </a:lnSpc>
              <a:buClr>
                <a:schemeClr val="tx1"/>
              </a:buClr>
              <a:buSzTx/>
              <a:buFontTx/>
              <a:buChar char="•"/>
            </a:pPr>
            <a:r>
              <a:rPr lang="hr-HR" sz="2400" b="1" smtClean="0"/>
              <a:t> neeksplodirana ubojna sredstva (bombe, granate,  streljivo)</a:t>
            </a:r>
          </a:p>
          <a:p>
            <a:pPr marL="0" indent="0" eaLnBrk="1" hangingPunct="1">
              <a:lnSpc>
                <a:spcPct val="80000"/>
              </a:lnSpc>
              <a:buClr>
                <a:schemeClr val="tx1"/>
              </a:buClr>
              <a:buSzTx/>
              <a:buFontTx/>
              <a:buChar char="•"/>
            </a:pPr>
            <a:endParaRPr lang="hr-HR" sz="2400" b="1" smtClean="0"/>
          </a:p>
          <a:p>
            <a:pPr marL="0" indent="0" eaLnBrk="1" hangingPunct="1">
              <a:lnSpc>
                <a:spcPct val="80000"/>
              </a:lnSpc>
              <a:buClr>
                <a:schemeClr val="tx1"/>
              </a:buClr>
              <a:buSzTx/>
              <a:buFontTx/>
              <a:buChar char="•"/>
            </a:pPr>
            <a:r>
              <a:rPr lang="hr-HR" sz="2400" b="1" smtClean="0"/>
              <a:t> ostaju na mjestu pada ili zakopani u zemlji</a:t>
            </a:r>
          </a:p>
          <a:p>
            <a:pPr marL="0" indent="0" eaLnBrk="1" hangingPunct="1">
              <a:lnSpc>
                <a:spcPct val="80000"/>
              </a:lnSpc>
              <a:buClr>
                <a:schemeClr val="tx1"/>
              </a:buClr>
              <a:buSzTx/>
              <a:buFontTx/>
              <a:buChar char="•"/>
            </a:pPr>
            <a:endParaRPr lang="hr-HR" sz="2400" b="1" smtClean="0"/>
          </a:p>
          <a:p>
            <a:pPr marL="0" indent="0" eaLnBrk="1" hangingPunct="1">
              <a:lnSpc>
                <a:spcPct val="80000"/>
              </a:lnSpc>
              <a:buClr>
                <a:schemeClr val="tx1"/>
              </a:buClr>
              <a:buSzTx/>
              <a:buFontTx/>
              <a:buChar char="•"/>
            </a:pPr>
            <a:r>
              <a:rPr lang="hr-HR" sz="2400" b="1" smtClean="0"/>
              <a:t> različitog oblika, veličine i boje</a:t>
            </a:r>
          </a:p>
          <a:p>
            <a:pPr marL="0" indent="0" eaLnBrk="1" hangingPunct="1">
              <a:lnSpc>
                <a:spcPct val="80000"/>
              </a:lnSpc>
              <a:buClr>
                <a:schemeClr val="tx1"/>
              </a:buClr>
              <a:buSzTx/>
              <a:buFontTx/>
              <a:buChar char="•"/>
            </a:pPr>
            <a:endParaRPr lang="hr-HR" sz="2400" b="1" smtClean="0"/>
          </a:p>
          <a:p>
            <a:pPr marL="0" indent="0" eaLnBrk="1" hangingPunct="1">
              <a:lnSpc>
                <a:spcPct val="80000"/>
              </a:lnSpc>
              <a:buClr>
                <a:schemeClr val="tx1"/>
              </a:buClr>
              <a:buSzTx/>
              <a:buFontTx/>
              <a:buChar char="•"/>
            </a:pPr>
            <a:r>
              <a:rPr lang="hr-HR" sz="2400" b="1" smtClean="0"/>
              <a:t> eksplodiraju na dodir ili pomicanje bilo kada</a:t>
            </a:r>
          </a:p>
          <a:p>
            <a:pPr marL="0" indent="0" eaLnBrk="1" hangingPunct="1">
              <a:lnSpc>
                <a:spcPct val="80000"/>
              </a:lnSpc>
              <a:buClr>
                <a:schemeClr val="tx1"/>
              </a:buClr>
              <a:buSzTx/>
              <a:buFontTx/>
              <a:buChar char="•"/>
            </a:pPr>
            <a:endParaRPr lang="hr-HR" sz="2400" b="1" smtClean="0"/>
          </a:p>
          <a:p>
            <a:pPr marL="0" indent="0" eaLnBrk="1" hangingPunct="1">
              <a:lnSpc>
                <a:spcPct val="80000"/>
              </a:lnSpc>
              <a:buClr>
                <a:schemeClr val="tx1"/>
              </a:buClr>
              <a:buSzTx/>
              <a:buFontTx/>
              <a:buChar char="•"/>
            </a:pPr>
            <a:r>
              <a:rPr lang="hr-HR" sz="2400" b="1" smtClean="0"/>
              <a:t> veliki smrtonosni domet</a:t>
            </a:r>
            <a:endParaRPr lang="hr-HR" sz="2400" b="1" smtClean="0">
              <a:solidFill>
                <a:srgbClr val="FF0033"/>
              </a:solidFill>
            </a:endParaRPr>
          </a:p>
          <a:p>
            <a:pPr marL="0" indent="0" eaLnBrk="1" hangingPunct="1">
              <a:lnSpc>
                <a:spcPct val="80000"/>
              </a:lnSpc>
              <a:buClr>
                <a:schemeClr val="tx1"/>
              </a:buClr>
              <a:buSzTx/>
              <a:buFontTx/>
              <a:buChar char="•"/>
            </a:pPr>
            <a:endParaRPr lang="hr-HR" sz="2400" b="1" smtClean="0">
              <a:solidFill>
                <a:schemeClr val="accent1"/>
              </a:solidFill>
            </a:endParaRPr>
          </a:p>
          <a:p>
            <a:pPr marL="0" indent="0" eaLnBrk="1" hangingPunct="1">
              <a:lnSpc>
                <a:spcPct val="80000"/>
              </a:lnSpc>
              <a:buClr>
                <a:schemeClr val="tx1"/>
              </a:buClr>
              <a:buSzTx/>
              <a:buFontTx/>
              <a:buChar char="•"/>
            </a:pPr>
            <a:r>
              <a:rPr lang="hr-HR" sz="2400" b="1" smtClean="0"/>
              <a:t> napuštene kuće, parkovi, smetlišta, u vodi</a:t>
            </a:r>
          </a:p>
          <a:p>
            <a:pPr marL="0" indent="0" eaLnBrk="1" hangingPunct="1">
              <a:lnSpc>
                <a:spcPct val="80000"/>
              </a:lnSpc>
              <a:buClr>
                <a:schemeClr val="tx1"/>
              </a:buClr>
              <a:buSzTx/>
              <a:buFontTx/>
              <a:buChar char="•"/>
            </a:pPr>
            <a:endParaRPr lang="hr-HR" sz="2400" b="1"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subTitle" idx="1"/>
          </p:nvPr>
        </p:nvSpPr>
        <p:spPr>
          <a:xfrm>
            <a:off x="152400" y="304800"/>
            <a:ext cx="8915400" cy="6248400"/>
          </a:xfrm>
          <a:noFill/>
        </p:spPr>
        <p:txBody>
          <a:bodyPr lIns="92075" tIns="46038" rIns="92075" bIns="46038"/>
          <a:lstStyle/>
          <a:p>
            <a:pPr eaLnBrk="1" hangingPunct="1"/>
            <a:endParaRPr lang="en-GB" b="1" smtClean="0"/>
          </a:p>
          <a:p>
            <a:pPr eaLnBrk="1" hangingPunct="1"/>
            <a:endParaRPr lang="hr-HR" b="1" i="1" smtClean="0">
              <a:solidFill>
                <a:schemeClr val="bg2"/>
              </a:solidFill>
            </a:endParaRPr>
          </a:p>
          <a:p>
            <a:pPr eaLnBrk="1" hangingPunct="1"/>
            <a:endParaRPr lang="hr-HR" b="1" i="1" smtClean="0">
              <a:solidFill>
                <a:schemeClr val="bg2"/>
              </a:solidFill>
            </a:endParaRPr>
          </a:p>
          <a:p>
            <a:pPr eaLnBrk="1" hangingPunct="1"/>
            <a:endParaRPr lang="hr-HR" sz="3600" b="1" smtClean="0">
              <a:solidFill>
                <a:schemeClr val="bg2"/>
              </a:solidFill>
            </a:endParaRPr>
          </a:p>
          <a:p>
            <a:pPr eaLnBrk="1" hangingPunct="1"/>
            <a:endParaRPr lang="hr-HR" sz="3600" b="1" smtClean="0">
              <a:solidFill>
                <a:schemeClr val="bg2"/>
              </a:solidFill>
            </a:endParaRPr>
          </a:p>
          <a:p>
            <a:pPr eaLnBrk="1" hangingPunct="1"/>
            <a:endParaRPr lang="hr-HR" sz="3600" b="1" i="1" smtClean="0">
              <a:solidFill>
                <a:schemeClr val="bg2"/>
              </a:solidFill>
            </a:endParaRPr>
          </a:p>
          <a:p>
            <a:pPr eaLnBrk="1" hangingPunct="1"/>
            <a:r>
              <a:rPr lang="en-GB" sz="3600" smtClean="0"/>
              <a:t/>
            </a:r>
            <a:br>
              <a:rPr lang="en-GB" sz="3600" smtClean="0"/>
            </a:br>
            <a:endParaRPr lang="en-GB" sz="3600" smtClean="0">
              <a:latin typeface="Arial CE" charset="-18"/>
            </a:endParaRPr>
          </a:p>
        </p:txBody>
      </p:sp>
      <p:sp>
        <p:nvSpPr>
          <p:cNvPr id="4100"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graphicFrame>
        <p:nvGraphicFramePr>
          <p:cNvPr id="4098" name="Object 4"/>
          <p:cNvGraphicFramePr>
            <a:graphicFrameLocks noChangeAspect="1"/>
          </p:cNvGraphicFramePr>
          <p:nvPr/>
        </p:nvGraphicFramePr>
        <p:xfrm>
          <a:off x="1524000" y="1397000"/>
          <a:ext cx="6096000" cy="4062413"/>
        </p:xfrm>
        <a:graphic>
          <a:graphicData uri="http://schemas.openxmlformats.org/presentationml/2006/ole">
            <p:oleObj spid="_x0000_s4098" name="Chart" r:id="rId4" imgW="6096130" imgH="4061399" progId="MSGraph.Chart.8">
              <p:embed followColorScheme="full"/>
            </p:oleObj>
          </a:graphicData>
        </a:graphic>
      </p:graphicFrame>
      <p:sp>
        <p:nvSpPr>
          <p:cNvPr id="4101"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pic>
        <p:nvPicPr>
          <p:cNvPr id="4102" name="Picture 6" descr="rpo005"/>
          <p:cNvPicPr>
            <a:picLocks noChangeAspect="1" noChangeArrowheads="1"/>
          </p:cNvPicPr>
          <p:nvPr/>
        </p:nvPicPr>
        <p:blipFill>
          <a:blip r:embed="rId5" cstate="print">
            <a:lum bright="-6000" contrast="12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zervirano mjesto broja slajda 7"/>
          <p:cNvSpPr>
            <a:spLocks noGrp="1"/>
          </p:cNvSpPr>
          <p:nvPr>
            <p:ph type="sldNum" sz="quarter" idx="12"/>
          </p:nvPr>
        </p:nvSpPr>
        <p:spPr>
          <a:noFill/>
        </p:spPr>
        <p:txBody>
          <a:bodyPr/>
          <a:lstStyle/>
          <a:p>
            <a:fld id="{2BC0A55D-C35A-4B45-9071-DBB9934B2ABB}" type="slidenum">
              <a:rPr lang="hr-HR" smtClean="0"/>
              <a:pPr/>
              <a:t>23</a:t>
            </a:fld>
            <a:endParaRPr lang="hr-HR" smtClean="0"/>
          </a:p>
        </p:txBody>
      </p:sp>
      <p:sp>
        <p:nvSpPr>
          <p:cNvPr id="34819" name="Rectangle 2"/>
          <p:cNvSpPr>
            <a:spLocks noGrp="1" noChangeArrowheads="1"/>
          </p:cNvSpPr>
          <p:nvPr>
            <p:ph type="body" sz="half" idx="1"/>
          </p:nvPr>
        </p:nvSpPr>
        <p:spPr>
          <a:xfrm>
            <a:off x="457200" y="1828800"/>
            <a:ext cx="4032250" cy="4302125"/>
          </a:xfrm>
          <a:noFill/>
        </p:spPr>
        <p:txBody>
          <a:bodyPr lIns="92075" tIns="46038" rIns="92075" bIns="46038"/>
          <a:lstStyle/>
          <a:p>
            <a:pPr marL="609600" indent="-609600" eaLnBrk="1" hangingPunct="1">
              <a:buFont typeface="Wingdings" pitchFamily="2" charset="2"/>
              <a:buNone/>
              <a:tabLst>
                <a:tab pos="2955925" algn="l"/>
              </a:tabLst>
            </a:pPr>
            <a:endParaRPr lang="en-GB" sz="1200" b="1" smtClean="0"/>
          </a:p>
          <a:p>
            <a:pPr marL="609600" indent="-609600" eaLnBrk="1" hangingPunct="1">
              <a:buFont typeface="Wingdings" pitchFamily="2" charset="2"/>
              <a:buNone/>
              <a:tabLst>
                <a:tab pos="2955925" algn="l"/>
              </a:tabLst>
            </a:pPr>
            <a:endParaRPr lang="en-GB" sz="1200" b="1" smtClean="0">
              <a:latin typeface="Arial CE" charset="-18"/>
            </a:endParaRPr>
          </a:p>
        </p:txBody>
      </p:sp>
      <p:pic>
        <p:nvPicPr>
          <p:cNvPr id="34820" name="Picture 3" descr="boce002"/>
          <p:cNvPicPr>
            <a:picLocks noChangeAspect="1" noChangeArrowheads="1"/>
          </p:cNvPicPr>
          <p:nvPr/>
        </p:nvPicPr>
        <p:blipFill>
          <a:blip r:embed="rId3" cstate="print">
            <a:lum bright="-6000" contrast="6000"/>
          </a:blip>
          <a:srcRect/>
          <a:stretch>
            <a:fillRect/>
          </a:stretch>
        </p:blipFill>
        <p:spPr bwMode="auto">
          <a:xfrm>
            <a:off x="0" y="0"/>
            <a:ext cx="4284663" cy="3141663"/>
          </a:xfrm>
          <a:prstGeom prst="rect">
            <a:avLst/>
          </a:prstGeom>
          <a:noFill/>
          <a:ln w="9525">
            <a:noFill/>
            <a:miter lim="800000"/>
            <a:headEnd/>
            <a:tailEnd/>
          </a:ln>
        </p:spPr>
      </p:pic>
      <p:pic>
        <p:nvPicPr>
          <p:cNvPr id="34821" name="Picture 4" descr="hrgr068"/>
          <p:cNvPicPr>
            <a:picLocks noChangeAspect="1" noChangeArrowheads="1"/>
          </p:cNvPicPr>
          <p:nvPr/>
        </p:nvPicPr>
        <p:blipFill>
          <a:blip r:embed="rId4" cstate="print">
            <a:lum bright="-6000" contrast="6000"/>
          </a:blip>
          <a:srcRect/>
          <a:stretch>
            <a:fillRect/>
          </a:stretch>
        </p:blipFill>
        <p:spPr bwMode="auto">
          <a:xfrm>
            <a:off x="4284663" y="0"/>
            <a:ext cx="4859337" cy="3141663"/>
          </a:xfrm>
          <a:prstGeom prst="rect">
            <a:avLst/>
          </a:prstGeom>
          <a:noFill/>
          <a:ln w="9525">
            <a:noFill/>
            <a:miter lim="800000"/>
            <a:headEnd/>
            <a:tailEnd/>
          </a:ln>
        </p:spPr>
      </p:pic>
      <p:pic>
        <p:nvPicPr>
          <p:cNvPr id="34822" name="Picture 10" descr="hrgr073"/>
          <p:cNvPicPr>
            <a:picLocks noChangeAspect="1" noChangeArrowheads="1"/>
          </p:cNvPicPr>
          <p:nvPr>
            <p:ph sz="quarter" idx="3"/>
          </p:nvPr>
        </p:nvPicPr>
        <p:blipFill>
          <a:blip r:embed="rId5" cstate="print">
            <a:lum contrast="18000"/>
          </a:blip>
          <a:srcRect/>
          <a:stretch>
            <a:fillRect/>
          </a:stretch>
        </p:blipFill>
        <p:spPr>
          <a:xfrm>
            <a:off x="0" y="3141663"/>
            <a:ext cx="4284663" cy="3716337"/>
          </a:xfrm>
          <a:noFill/>
        </p:spPr>
      </p:pic>
      <p:pic>
        <p:nvPicPr>
          <p:cNvPr id="34823" name="Picture 13" descr="hrgr039"/>
          <p:cNvPicPr>
            <a:picLocks noChangeAspect="1" noChangeArrowheads="1"/>
          </p:cNvPicPr>
          <p:nvPr/>
        </p:nvPicPr>
        <p:blipFill>
          <a:blip r:embed="rId6" cstate="print">
            <a:lum bright="-6000" contrast="12000"/>
          </a:blip>
          <a:srcRect/>
          <a:stretch>
            <a:fillRect/>
          </a:stretch>
        </p:blipFill>
        <p:spPr bwMode="auto">
          <a:xfrm>
            <a:off x="4284663" y="3141663"/>
            <a:ext cx="4859337" cy="371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zervirano mjesto broja slajda 5"/>
          <p:cNvSpPr>
            <a:spLocks noGrp="1"/>
          </p:cNvSpPr>
          <p:nvPr>
            <p:ph type="sldNum" sz="quarter" idx="12"/>
          </p:nvPr>
        </p:nvSpPr>
        <p:spPr>
          <a:noFill/>
        </p:spPr>
        <p:txBody>
          <a:bodyPr/>
          <a:lstStyle/>
          <a:p>
            <a:fld id="{1F5EC627-62F2-4912-83F8-20C857A1A469}" type="slidenum">
              <a:rPr lang="hr-HR" smtClean="0"/>
              <a:pPr/>
              <a:t>24</a:t>
            </a:fld>
            <a:endParaRPr lang="hr-HR" smtClean="0"/>
          </a:p>
        </p:txBody>
      </p:sp>
      <p:sp>
        <p:nvSpPr>
          <p:cNvPr id="35843" name="Rectangle 2"/>
          <p:cNvSpPr>
            <a:spLocks noGrp="1" noChangeArrowheads="1"/>
          </p:cNvSpPr>
          <p:nvPr>
            <p:ph type="title"/>
          </p:nvPr>
        </p:nvSpPr>
        <p:spPr>
          <a:xfrm>
            <a:off x="428625" y="642938"/>
            <a:ext cx="8497888" cy="1079500"/>
          </a:xfrm>
        </p:spPr>
        <p:txBody>
          <a:bodyPr/>
          <a:lstStyle/>
          <a:p>
            <a:pPr eaLnBrk="1" hangingPunct="1"/>
            <a:r>
              <a:rPr lang="hr-HR" sz="3600" b="1" smtClean="0">
                <a:solidFill>
                  <a:schemeClr val="bg2"/>
                </a:solidFill>
              </a:rPr>
              <a:t>MINE IZNENAĐENJA I MINIRANE ZAMKE</a:t>
            </a:r>
          </a:p>
        </p:txBody>
      </p:sp>
      <p:sp>
        <p:nvSpPr>
          <p:cNvPr id="35844" name="Rectangle 3"/>
          <p:cNvSpPr>
            <a:spLocks noGrp="1" noChangeArrowheads="1"/>
          </p:cNvSpPr>
          <p:nvPr>
            <p:ph type="body" idx="1"/>
          </p:nvPr>
        </p:nvSpPr>
        <p:spPr>
          <a:xfrm>
            <a:off x="468313" y="1844675"/>
            <a:ext cx="8229600" cy="4752975"/>
          </a:xfrm>
        </p:spPr>
        <p:txBody>
          <a:bodyPr/>
          <a:lstStyle/>
          <a:p>
            <a:pPr marL="0" indent="0" eaLnBrk="1" hangingPunct="1">
              <a:buClr>
                <a:schemeClr val="tx1"/>
              </a:buClr>
              <a:buSzTx/>
              <a:buFontTx/>
              <a:buNone/>
            </a:pPr>
            <a:endParaRPr lang="hr-HR" sz="2400" b="1" smtClean="0"/>
          </a:p>
          <a:p>
            <a:pPr marL="0" indent="0" eaLnBrk="1" hangingPunct="1">
              <a:buClr>
                <a:schemeClr val="tx1"/>
              </a:buClr>
              <a:buSzTx/>
              <a:buFontTx/>
              <a:buChar char="•"/>
            </a:pPr>
            <a:r>
              <a:rPr lang="hr-HR" sz="2400" b="1" smtClean="0"/>
              <a:t> </a:t>
            </a:r>
            <a:r>
              <a:rPr lang="hr-HR" sz="2800" b="1" smtClean="0"/>
              <a:t>namjerno postavljene eksplozivne naprave na različitim mjestima</a:t>
            </a:r>
          </a:p>
          <a:p>
            <a:pPr marL="0" indent="0" eaLnBrk="1" hangingPunct="1">
              <a:buClr>
                <a:schemeClr val="tx1"/>
              </a:buClr>
              <a:buSzTx/>
              <a:buFontTx/>
              <a:buNone/>
            </a:pPr>
            <a:r>
              <a:rPr lang="hr-HR" sz="2800" b="1" smtClean="0"/>
              <a:t> </a:t>
            </a:r>
          </a:p>
          <a:p>
            <a:pPr marL="0" indent="0" eaLnBrk="1" hangingPunct="1">
              <a:buClr>
                <a:schemeClr val="tx1"/>
              </a:buClr>
              <a:buSzTx/>
              <a:buFontTx/>
              <a:buChar char="•"/>
            </a:pPr>
            <a:r>
              <a:rPr lang="hr-HR" sz="2800" b="1" smtClean="0"/>
              <a:t> eksplodiraju pri najmanjem dodiru</a:t>
            </a:r>
          </a:p>
          <a:p>
            <a:pPr marL="0" indent="0" eaLnBrk="1" hangingPunct="1">
              <a:buClr>
                <a:schemeClr val="tx1"/>
              </a:buClr>
              <a:buSzTx/>
              <a:buFontTx/>
              <a:buNone/>
            </a:pPr>
            <a:endParaRPr lang="hr-HR" sz="2800" b="1" smtClean="0"/>
          </a:p>
          <a:p>
            <a:pPr marL="0" indent="0" eaLnBrk="1" hangingPunct="1">
              <a:buClr>
                <a:schemeClr val="tx1"/>
              </a:buClr>
              <a:buSzTx/>
              <a:buFontTx/>
              <a:buChar char="•"/>
            </a:pPr>
            <a:r>
              <a:rPr lang="hr-HR" sz="2800" b="1" smtClean="0"/>
              <a:t> ranjavaju ili ubijaju</a:t>
            </a:r>
          </a:p>
          <a:p>
            <a:pPr marL="0" indent="0" eaLnBrk="1" hangingPunct="1">
              <a:buClr>
                <a:schemeClr val="tx1"/>
              </a:buClr>
              <a:buSzTx/>
              <a:buFontTx/>
              <a:buNone/>
            </a:pPr>
            <a:endParaRPr lang="hr-HR" sz="2800" b="1" smtClean="0"/>
          </a:p>
          <a:p>
            <a:pPr marL="0" indent="0" eaLnBrk="1" hangingPunct="1">
              <a:buClr>
                <a:schemeClr val="tx1"/>
              </a:buClr>
              <a:buSzTx/>
              <a:buFontTx/>
              <a:buChar char="•"/>
            </a:pPr>
            <a:r>
              <a:rPr lang="hr-HR" sz="2800" b="1" smtClean="0"/>
              <a:t> “zamaskirani predmeti” (satovi, radio aparati i dr.)</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zervirano mjesto broja slajda 5"/>
          <p:cNvSpPr>
            <a:spLocks noGrp="1"/>
          </p:cNvSpPr>
          <p:nvPr>
            <p:ph type="sldNum" sz="quarter" idx="12"/>
          </p:nvPr>
        </p:nvSpPr>
        <p:spPr>
          <a:noFill/>
        </p:spPr>
        <p:txBody>
          <a:bodyPr/>
          <a:lstStyle/>
          <a:p>
            <a:fld id="{E01CD5D9-7320-4E87-B5E0-01B74EB76A10}" type="slidenum">
              <a:rPr lang="hr-HR" smtClean="0"/>
              <a:pPr/>
              <a:t>25</a:t>
            </a:fld>
            <a:endParaRPr lang="hr-HR" smtClean="0"/>
          </a:p>
        </p:txBody>
      </p:sp>
      <p:sp>
        <p:nvSpPr>
          <p:cNvPr id="36867" name="Rectangle 2"/>
          <p:cNvSpPr>
            <a:spLocks noGrp="1" noChangeArrowheads="1"/>
          </p:cNvSpPr>
          <p:nvPr>
            <p:ph type="title"/>
          </p:nvPr>
        </p:nvSpPr>
        <p:spPr>
          <a:xfrm>
            <a:off x="458788" y="762000"/>
            <a:ext cx="8212137" cy="842963"/>
          </a:xfrm>
        </p:spPr>
        <p:txBody>
          <a:bodyPr/>
          <a:lstStyle/>
          <a:p>
            <a:pPr algn="ctr" eaLnBrk="1" hangingPunct="1"/>
            <a:r>
              <a:rPr lang="hr-HR" b="1" smtClean="0">
                <a:solidFill>
                  <a:srgbClr val="FF0033"/>
                </a:solidFill>
              </a:rPr>
              <a:t>U P A M T I T E !</a:t>
            </a:r>
          </a:p>
        </p:txBody>
      </p:sp>
      <p:sp>
        <p:nvSpPr>
          <p:cNvPr id="36868" name="Rectangle 3"/>
          <p:cNvSpPr>
            <a:spLocks noGrp="1" noChangeArrowheads="1"/>
          </p:cNvSpPr>
          <p:nvPr>
            <p:ph type="body" idx="1"/>
          </p:nvPr>
        </p:nvSpPr>
        <p:spPr>
          <a:xfrm>
            <a:off x="539750" y="1916113"/>
            <a:ext cx="8064500" cy="4608512"/>
          </a:xfrm>
        </p:spPr>
        <p:txBody>
          <a:bodyPr/>
          <a:lstStyle/>
          <a:p>
            <a:pPr marL="0" indent="0" algn="ctr" eaLnBrk="1" hangingPunct="1">
              <a:buFont typeface="Wingdings" pitchFamily="2" charset="2"/>
              <a:buNone/>
            </a:pPr>
            <a:endParaRPr lang="hr-HR" b="1" smtClean="0">
              <a:solidFill>
                <a:srgbClr val="FF0033"/>
              </a:solidFill>
            </a:endParaRPr>
          </a:p>
          <a:p>
            <a:pPr marL="0" indent="0" algn="ctr" eaLnBrk="1" hangingPunct="1">
              <a:buFont typeface="Wingdings" pitchFamily="2" charset="2"/>
              <a:buNone/>
            </a:pPr>
            <a:r>
              <a:rPr lang="hr-HR" b="1" smtClean="0">
                <a:solidFill>
                  <a:srgbClr val="FF0033"/>
                </a:solidFill>
              </a:rPr>
              <a:t>NIKAD NE DIRAJTE MINE I EKSPLOZIVNE OSTATKE IZ RATA!</a:t>
            </a:r>
          </a:p>
          <a:p>
            <a:pPr marL="0" indent="0" algn="ctr" eaLnBrk="1" hangingPunct="1">
              <a:buFont typeface="Wingdings" pitchFamily="2" charset="2"/>
              <a:buNone/>
            </a:pPr>
            <a:endParaRPr lang="hr-HR" b="1" smtClean="0">
              <a:solidFill>
                <a:srgbClr val="FF0033"/>
              </a:solidFill>
            </a:endParaRPr>
          </a:p>
          <a:p>
            <a:pPr marL="0" indent="0" algn="ctr" eaLnBrk="1" hangingPunct="1">
              <a:buClr>
                <a:srgbClr val="FF0033"/>
              </a:buClr>
              <a:buSzTx/>
              <a:buFont typeface="Wingdings" pitchFamily="2" charset="2"/>
              <a:buNone/>
            </a:pPr>
            <a:r>
              <a:rPr lang="hr-HR" b="1" smtClean="0">
                <a:solidFill>
                  <a:srgbClr val="FF0033"/>
                </a:solidFill>
              </a:rPr>
              <a:t>NIKAD NIŠTA NE BACAJTE NA MINE I EKSPLOZIVNE OSTATKE IZ RATA!</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zervirano mjesto broja slajda 5"/>
          <p:cNvSpPr>
            <a:spLocks noGrp="1"/>
          </p:cNvSpPr>
          <p:nvPr>
            <p:ph type="sldNum" sz="quarter" idx="12"/>
          </p:nvPr>
        </p:nvSpPr>
        <p:spPr>
          <a:noFill/>
        </p:spPr>
        <p:txBody>
          <a:bodyPr/>
          <a:lstStyle/>
          <a:p>
            <a:fld id="{A0C4C5CF-2261-4DDF-94C5-451E57E6D7CA}" type="slidenum">
              <a:rPr lang="hr-HR" smtClean="0"/>
              <a:pPr/>
              <a:t>26</a:t>
            </a:fld>
            <a:endParaRPr lang="hr-HR" smtClean="0"/>
          </a:p>
        </p:txBody>
      </p:sp>
      <p:sp>
        <p:nvSpPr>
          <p:cNvPr id="37891" name="Rectangle 2"/>
          <p:cNvSpPr>
            <a:spLocks noGrp="1" noChangeArrowheads="1"/>
          </p:cNvSpPr>
          <p:nvPr>
            <p:ph type="title"/>
          </p:nvPr>
        </p:nvSpPr>
        <p:spPr>
          <a:xfrm>
            <a:off x="468313" y="620713"/>
            <a:ext cx="8424862" cy="1079500"/>
          </a:xfrm>
        </p:spPr>
        <p:txBody>
          <a:bodyPr/>
          <a:lstStyle/>
          <a:p>
            <a:pPr eaLnBrk="1" hangingPunct="1"/>
            <a:r>
              <a:rPr lang="hr-HR" sz="3600" b="1" smtClean="0">
                <a:solidFill>
                  <a:schemeClr val="bg2"/>
                </a:solidFill>
              </a:rPr>
              <a:t>3. Minski sumnjiva i minirana područja</a:t>
            </a:r>
          </a:p>
        </p:txBody>
      </p:sp>
      <p:sp>
        <p:nvSpPr>
          <p:cNvPr id="37892" name="Rectangle 3"/>
          <p:cNvSpPr>
            <a:spLocks noGrp="1" noChangeArrowheads="1"/>
          </p:cNvSpPr>
          <p:nvPr>
            <p:ph type="body" idx="1"/>
          </p:nvPr>
        </p:nvSpPr>
        <p:spPr>
          <a:xfrm>
            <a:off x="539750" y="1773238"/>
            <a:ext cx="8135938" cy="4752975"/>
          </a:xfrm>
        </p:spPr>
        <p:txBody>
          <a:bodyPr/>
          <a:lstStyle/>
          <a:p>
            <a:pPr marL="0" indent="0" eaLnBrk="1" hangingPunct="1">
              <a:lnSpc>
                <a:spcPct val="80000"/>
              </a:lnSpc>
              <a:buClr>
                <a:schemeClr val="tx1"/>
              </a:buClr>
              <a:buSzTx/>
              <a:buFontTx/>
              <a:buNone/>
            </a:pPr>
            <a:endParaRPr lang="hr-HR" sz="1800" b="1" smtClean="0"/>
          </a:p>
          <a:p>
            <a:pPr marL="0" indent="0" eaLnBrk="1" hangingPunct="1">
              <a:lnSpc>
                <a:spcPct val="80000"/>
              </a:lnSpc>
              <a:buClr>
                <a:schemeClr val="tx1"/>
              </a:buClr>
              <a:buSzTx/>
              <a:buFontTx/>
              <a:buChar char="•"/>
            </a:pPr>
            <a:r>
              <a:rPr lang="hr-HR" sz="2400" b="1" smtClean="0"/>
              <a:t> svako područje zagađeno minama i eksplozivnim ostacima iz rata</a:t>
            </a:r>
          </a:p>
          <a:p>
            <a:pPr marL="0" indent="0" eaLnBrk="1" hangingPunct="1">
              <a:lnSpc>
                <a:spcPct val="80000"/>
              </a:lnSpc>
              <a:buClr>
                <a:schemeClr val="tx1"/>
              </a:buClr>
              <a:buSzTx/>
              <a:buFontTx/>
              <a:buNone/>
            </a:pPr>
            <a:endParaRPr lang="hr-HR" sz="2400" b="1" smtClean="0"/>
          </a:p>
          <a:p>
            <a:pPr marL="0" indent="0" eaLnBrk="1" hangingPunct="1">
              <a:lnSpc>
                <a:spcPct val="80000"/>
              </a:lnSpc>
              <a:buClr>
                <a:schemeClr val="tx1"/>
              </a:buClr>
              <a:buSzTx/>
              <a:buFontTx/>
              <a:buChar char="•"/>
            </a:pPr>
            <a:r>
              <a:rPr lang="hr-HR" sz="2400" b="1" smtClean="0"/>
              <a:t> veliki rizik stradavanja</a:t>
            </a:r>
          </a:p>
          <a:p>
            <a:pPr marL="0" indent="0" eaLnBrk="1" hangingPunct="1">
              <a:lnSpc>
                <a:spcPct val="80000"/>
              </a:lnSpc>
              <a:buClr>
                <a:schemeClr val="tx1"/>
              </a:buClr>
              <a:buSzTx/>
              <a:buFontTx/>
              <a:buNone/>
            </a:pPr>
            <a:endParaRPr lang="hr-HR" sz="2400" b="1" smtClean="0">
              <a:solidFill>
                <a:schemeClr val="accent1"/>
              </a:solidFill>
            </a:endParaRPr>
          </a:p>
          <a:p>
            <a:pPr marL="715963" lvl="2" indent="0" eaLnBrk="1" hangingPunct="1">
              <a:lnSpc>
                <a:spcPct val="80000"/>
              </a:lnSpc>
              <a:buSzTx/>
              <a:buFontTx/>
              <a:buChar char="•"/>
            </a:pPr>
            <a:r>
              <a:rPr lang="hr-HR" b="1" smtClean="0">
                <a:solidFill>
                  <a:schemeClr val="accent1"/>
                </a:solidFill>
              </a:rPr>
              <a:t> </a:t>
            </a:r>
            <a:r>
              <a:rPr lang="hr-HR" smtClean="0">
                <a:solidFill>
                  <a:schemeClr val="bg2"/>
                </a:solidFill>
              </a:rPr>
              <a:t>napuštena vozila i kuće</a:t>
            </a:r>
          </a:p>
          <a:p>
            <a:pPr marL="715963" lvl="2" indent="0" eaLnBrk="1" hangingPunct="1">
              <a:lnSpc>
                <a:spcPct val="80000"/>
              </a:lnSpc>
              <a:buSzTx/>
              <a:buFontTx/>
              <a:buChar char="•"/>
            </a:pPr>
            <a:r>
              <a:rPr lang="hr-HR" smtClean="0">
                <a:solidFill>
                  <a:schemeClr val="bg2"/>
                </a:solidFill>
              </a:rPr>
              <a:t> skladišni prostori i vojne građevine</a:t>
            </a:r>
          </a:p>
          <a:p>
            <a:pPr marL="715963" lvl="2" indent="0" eaLnBrk="1" hangingPunct="1">
              <a:lnSpc>
                <a:spcPct val="80000"/>
              </a:lnSpc>
              <a:buSzTx/>
              <a:buFontTx/>
              <a:buChar char="•"/>
            </a:pPr>
            <a:r>
              <a:rPr lang="hr-HR" smtClean="0">
                <a:solidFill>
                  <a:schemeClr val="bg2"/>
                </a:solidFill>
              </a:rPr>
              <a:t> zapuštene vodovodne i električne instalacije</a:t>
            </a:r>
          </a:p>
          <a:p>
            <a:pPr marL="715963" lvl="2" indent="0" eaLnBrk="1" hangingPunct="1">
              <a:lnSpc>
                <a:spcPct val="80000"/>
              </a:lnSpc>
              <a:buSzTx/>
              <a:buFontTx/>
              <a:buChar char="•"/>
            </a:pPr>
            <a:r>
              <a:rPr lang="hr-HR" smtClean="0">
                <a:solidFill>
                  <a:schemeClr val="bg2"/>
                </a:solidFill>
              </a:rPr>
              <a:t> zapuštene željezničke pruge i stupovi mostova</a:t>
            </a:r>
          </a:p>
          <a:p>
            <a:pPr marL="715963" lvl="2" indent="0" eaLnBrk="1" hangingPunct="1">
              <a:lnSpc>
                <a:spcPct val="80000"/>
              </a:lnSpc>
              <a:buSzTx/>
              <a:buFontTx/>
              <a:buChar char="•"/>
            </a:pPr>
            <a:r>
              <a:rPr lang="hr-HR" smtClean="0">
                <a:solidFill>
                  <a:schemeClr val="bg2"/>
                </a:solidFill>
              </a:rPr>
              <a:t> zarasla područja (šume, staze i putovi)</a:t>
            </a:r>
          </a:p>
          <a:p>
            <a:pPr marL="715963" lvl="2" indent="0" eaLnBrk="1" hangingPunct="1">
              <a:lnSpc>
                <a:spcPct val="80000"/>
              </a:lnSpc>
              <a:buSzTx/>
              <a:buFontTx/>
              <a:buChar char="•"/>
            </a:pPr>
            <a:r>
              <a:rPr lang="hr-HR" smtClean="0">
                <a:solidFill>
                  <a:schemeClr val="bg2"/>
                </a:solidFill>
              </a:rPr>
              <a:t> zarasli rubovi cesta, jaraka, nasipa ili kanala</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zervirano mjesto broja slajda 5"/>
          <p:cNvSpPr>
            <a:spLocks noGrp="1"/>
          </p:cNvSpPr>
          <p:nvPr>
            <p:ph type="sldNum" sz="quarter" idx="12"/>
          </p:nvPr>
        </p:nvSpPr>
        <p:spPr>
          <a:noFill/>
        </p:spPr>
        <p:txBody>
          <a:bodyPr/>
          <a:lstStyle/>
          <a:p>
            <a:fld id="{FE742FAD-6677-4F30-B1FE-8AE2C69D7897}" type="slidenum">
              <a:rPr lang="hr-HR" smtClean="0"/>
              <a:pPr/>
              <a:t>27</a:t>
            </a:fld>
            <a:endParaRPr lang="hr-HR" smtClean="0"/>
          </a:p>
        </p:txBody>
      </p:sp>
      <p:sp>
        <p:nvSpPr>
          <p:cNvPr id="38915" name="Rectangle 2"/>
          <p:cNvSpPr>
            <a:spLocks noGrp="1" noChangeArrowheads="1"/>
          </p:cNvSpPr>
          <p:nvPr>
            <p:ph type="body" idx="1"/>
          </p:nvPr>
        </p:nvSpPr>
        <p:spPr>
          <a:xfrm>
            <a:off x="228600" y="228600"/>
            <a:ext cx="8763000" cy="6400800"/>
          </a:xfrm>
          <a:noFill/>
        </p:spPr>
        <p:txBody>
          <a:bodyPr lIns="92075" tIns="46038" rIns="92075" bIns="46038"/>
          <a:lstStyle/>
          <a:p>
            <a:pPr marL="609600" indent="-609600" eaLnBrk="1" hangingPunct="1">
              <a:buFont typeface="Wingdings" pitchFamily="2" charset="2"/>
              <a:buNone/>
              <a:tabLst>
                <a:tab pos="2955925" algn="l"/>
              </a:tabLst>
            </a:pPr>
            <a:endParaRPr lang="en-GB" sz="1400" b="1" smtClean="0"/>
          </a:p>
          <a:p>
            <a:pPr marL="609600" indent="-609600" eaLnBrk="1" hangingPunct="1">
              <a:buFont typeface="Wingdings" pitchFamily="2" charset="2"/>
              <a:buNone/>
              <a:tabLst>
                <a:tab pos="2955925" algn="l"/>
              </a:tabLst>
            </a:pPr>
            <a:endParaRPr lang="en-GB" sz="1400" b="1" smtClean="0">
              <a:latin typeface="Arial CE" charset="-18"/>
            </a:endParaRPr>
          </a:p>
        </p:txBody>
      </p:sp>
      <p:pic>
        <p:nvPicPr>
          <p:cNvPr id="38916" name="Picture 3" descr="rpo023"/>
          <p:cNvPicPr>
            <a:picLocks noChangeAspect="1" noChangeArrowheads="1"/>
          </p:cNvPicPr>
          <p:nvPr/>
        </p:nvPicPr>
        <p:blipFill>
          <a:blip r:embed="rId3" cstate="print">
            <a:lum bright="-6000" contrast="12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zervirano mjesto broja slajda 7"/>
          <p:cNvSpPr>
            <a:spLocks noGrp="1"/>
          </p:cNvSpPr>
          <p:nvPr>
            <p:ph type="sldNum" sz="quarter" idx="12"/>
          </p:nvPr>
        </p:nvSpPr>
        <p:spPr>
          <a:noFill/>
        </p:spPr>
        <p:txBody>
          <a:bodyPr/>
          <a:lstStyle/>
          <a:p>
            <a:fld id="{6485735A-F5BF-4481-8555-4EB0E0B8F9B7}" type="slidenum">
              <a:rPr lang="hr-HR" smtClean="0"/>
              <a:pPr/>
              <a:t>28</a:t>
            </a:fld>
            <a:endParaRPr lang="hr-HR" smtClean="0"/>
          </a:p>
        </p:txBody>
      </p:sp>
      <p:sp>
        <p:nvSpPr>
          <p:cNvPr id="39939" name="Rectangle 3"/>
          <p:cNvSpPr>
            <a:spLocks noGrp="1" noChangeArrowheads="1"/>
          </p:cNvSpPr>
          <p:nvPr>
            <p:ph type="body" sz="half" idx="4294967295"/>
          </p:nvPr>
        </p:nvSpPr>
        <p:spPr>
          <a:xfrm>
            <a:off x="5448300" y="1981200"/>
            <a:ext cx="3695700" cy="4114800"/>
          </a:xfrm>
          <a:noFill/>
        </p:spPr>
        <p:txBody>
          <a:bodyPr lIns="92075" tIns="46038" rIns="92075" bIns="46038"/>
          <a:lstStyle/>
          <a:p>
            <a:pPr marL="609600" indent="-609600" eaLnBrk="1" hangingPunct="1">
              <a:buFont typeface="Wingdings" pitchFamily="2" charset="2"/>
              <a:buNone/>
              <a:tabLst>
                <a:tab pos="2955925" algn="l"/>
              </a:tabLst>
            </a:pPr>
            <a:endParaRPr lang="en-GB" sz="1200" b="1" smtClean="0"/>
          </a:p>
          <a:p>
            <a:pPr marL="609600" indent="-609600" eaLnBrk="1" hangingPunct="1">
              <a:buFont typeface="Wingdings" pitchFamily="2" charset="2"/>
              <a:buNone/>
              <a:tabLst>
                <a:tab pos="2955925" algn="l"/>
              </a:tabLst>
            </a:pPr>
            <a:endParaRPr lang="en-GB" sz="1200" b="1" smtClean="0">
              <a:latin typeface="Arial CE" charset="-18"/>
            </a:endParaRPr>
          </a:p>
        </p:txBody>
      </p:sp>
      <p:pic>
        <p:nvPicPr>
          <p:cNvPr id="39940" name="Picture 7" descr="hrgr065"/>
          <p:cNvPicPr>
            <a:picLocks noChangeAspect="1" noChangeArrowheads="1"/>
          </p:cNvPicPr>
          <p:nvPr>
            <p:ph sz="quarter" idx="3"/>
          </p:nvPr>
        </p:nvPicPr>
        <p:blipFill>
          <a:blip r:embed="rId3" cstate="print">
            <a:lum bright="6000" contrast="6000"/>
          </a:blip>
          <a:srcRect/>
          <a:stretch>
            <a:fillRect/>
          </a:stretch>
        </p:blipFill>
        <p:spPr>
          <a:xfrm>
            <a:off x="4427538" y="0"/>
            <a:ext cx="4716462" cy="6858000"/>
          </a:xfrm>
          <a:noFill/>
        </p:spPr>
      </p:pic>
      <p:pic>
        <p:nvPicPr>
          <p:cNvPr id="39941" name="Picture 12" descr="boce023"/>
          <p:cNvPicPr>
            <a:picLocks noChangeAspect="1" noChangeArrowheads="1"/>
          </p:cNvPicPr>
          <p:nvPr>
            <p:ph idx="1"/>
          </p:nvPr>
        </p:nvPicPr>
        <p:blipFill>
          <a:blip r:embed="rId4" cstate="print">
            <a:lum contrast="12000"/>
          </a:blip>
          <a:srcRect/>
          <a:stretch>
            <a:fillRect/>
          </a:stretch>
        </p:blipFill>
        <p:spPr>
          <a:xfrm>
            <a:off x="0" y="0"/>
            <a:ext cx="4427538" cy="68580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zervirano mjesto broja slajda 4"/>
          <p:cNvSpPr>
            <a:spLocks noGrp="1"/>
          </p:cNvSpPr>
          <p:nvPr>
            <p:ph type="sldNum" sz="quarter" idx="12"/>
          </p:nvPr>
        </p:nvSpPr>
        <p:spPr>
          <a:noFill/>
        </p:spPr>
        <p:txBody>
          <a:bodyPr/>
          <a:lstStyle/>
          <a:p>
            <a:fld id="{20AE9135-8EB6-48F8-8071-A199DD727E6B}" type="slidenum">
              <a:rPr lang="hr-HR" smtClean="0"/>
              <a:pPr/>
              <a:t>29</a:t>
            </a:fld>
            <a:endParaRPr lang="hr-HR" smtClean="0"/>
          </a:p>
        </p:txBody>
      </p:sp>
      <p:pic>
        <p:nvPicPr>
          <p:cNvPr id="40963" name="Picture 2" descr="hrgr017"/>
          <p:cNvPicPr>
            <a:picLocks noChangeAspect="1" noChangeArrowheads="1"/>
          </p:cNvPicPr>
          <p:nvPr>
            <p:ph/>
          </p:nvPr>
        </p:nvPicPr>
        <p:blipFill>
          <a:blip r:embed="rId2" cstate="print">
            <a:lum bright="-6000"/>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zervirano mjesto broja slajda 5"/>
          <p:cNvSpPr>
            <a:spLocks noGrp="1"/>
          </p:cNvSpPr>
          <p:nvPr>
            <p:ph type="sldNum" sz="quarter" idx="12"/>
          </p:nvPr>
        </p:nvSpPr>
        <p:spPr>
          <a:noFill/>
        </p:spPr>
        <p:txBody>
          <a:bodyPr/>
          <a:lstStyle/>
          <a:p>
            <a:fld id="{EA24F595-12E6-4402-AB25-3AA9ED36570E}" type="slidenum">
              <a:rPr lang="hr-HR" smtClean="0"/>
              <a:pPr/>
              <a:t>3</a:t>
            </a:fld>
            <a:endParaRPr lang="hr-HR" smtClean="0"/>
          </a:p>
        </p:txBody>
      </p:sp>
      <p:sp>
        <p:nvSpPr>
          <p:cNvPr id="18435" name="Rectangle 2"/>
          <p:cNvSpPr>
            <a:spLocks noGrp="1" noChangeArrowheads="1"/>
          </p:cNvSpPr>
          <p:nvPr>
            <p:ph type="title"/>
          </p:nvPr>
        </p:nvSpPr>
        <p:spPr/>
        <p:txBody>
          <a:bodyPr/>
          <a:lstStyle/>
          <a:p>
            <a:pPr eaLnBrk="1" hangingPunct="1"/>
            <a:r>
              <a:rPr lang="hr-HR" sz="4000" b="1" smtClean="0">
                <a:solidFill>
                  <a:schemeClr val="bg2"/>
                </a:solidFill>
              </a:rPr>
              <a:t>Cilj i svrha</a:t>
            </a:r>
            <a:r>
              <a:rPr lang="hr-HR" b="1" smtClean="0">
                <a:solidFill>
                  <a:schemeClr val="bg2"/>
                </a:solidFill>
              </a:rPr>
              <a:t> </a:t>
            </a:r>
          </a:p>
        </p:txBody>
      </p:sp>
      <p:sp>
        <p:nvSpPr>
          <p:cNvPr id="18436" name="Rectangle 3"/>
          <p:cNvSpPr>
            <a:spLocks noGrp="1" noChangeArrowheads="1"/>
          </p:cNvSpPr>
          <p:nvPr>
            <p:ph type="body" idx="1"/>
          </p:nvPr>
        </p:nvSpPr>
        <p:spPr>
          <a:xfrm>
            <a:off x="323850" y="1844675"/>
            <a:ext cx="8496300" cy="4824413"/>
          </a:xfrm>
        </p:spPr>
        <p:txBody>
          <a:bodyPr/>
          <a:lstStyle/>
          <a:p>
            <a:pPr marL="182563" lvl="1" indent="-3175">
              <a:spcBef>
                <a:spcPct val="0"/>
              </a:spcBef>
              <a:buClrTx/>
              <a:buFontTx/>
              <a:buNone/>
            </a:pPr>
            <a:endParaRPr lang="hr-HR" sz="2400" b="1" smtClean="0"/>
          </a:p>
          <a:p>
            <a:pPr marL="182563" lvl="1" indent="-3175">
              <a:spcBef>
                <a:spcPct val="0"/>
              </a:spcBef>
              <a:buClrTx/>
              <a:buFontTx/>
              <a:buChar char="•"/>
            </a:pPr>
            <a:r>
              <a:rPr lang="hr-HR" sz="2400" b="1" smtClean="0"/>
              <a:t> </a:t>
            </a:r>
            <a:r>
              <a:rPr lang="hr-HR" b="1" smtClean="0"/>
              <a:t>sprječavanje nesreća, ozljeda i smrtnosti od mina</a:t>
            </a:r>
          </a:p>
          <a:p>
            <a:pPr marL="182563" lvl="1" indent="-3175">
              <a:spcBef>
                <a:spcPct val="0"/>
              </a:spcBef>
              <a:buClrTx/>
              <a:buFontTx/>
              <a:buNone/>
            </a:pPr>
            <a:endParaRPr lang="hr-HR" b="1" smtClean="0"/>
          </a:p>
          <a:p>
            <a:pPr marL="182563" lvl="1" indent="-3175">
              <a:spcBef>
                <a:spcPct val="0"/>
              </a:spcBef>
              <a:buClrTx/>
              <a:buFontTx/>
              <a:buChar char="•"/>
            </a:pPr>
            <a:r>
              <a:rPr lang="hr-HR" b="1" smtClean="0"/>
              <a:t> stjecanje znanja o opasnosti od mina</a:t>
            </a:r>
          </a:p>
          <a:p>
            <a:pPr marL="182563" lvl="1" indent="-3175">
              <a:spcBef>
                <a:spcPct val="0"/>
              </a:spcBef>
              <a:buClrTx/>
              <a:buFontTx/>
              <a:buNone/>
            </a:pPr>
            <a:endParaRPr lang="hr-HR" b="1" smtClean="0"/>
          </a:p>
          <a:p>
            <a:pPr marL="182563" lvl="1" indent="-3175">
              <a:spcBef>
                <a:spcPct val="0"/>
              </a:spcBef>
              <a:buClrTx/>
              <a:buFontTx/>
              <a:buChar char="•"/>
            </a:pPr>
            <a:r>
              <a:rPr lang="hr-HR" b="1" smtClean="0"/>
              <a:t> upućivanje stanovništva na zaštitu od mina</a:t>
            </a:r>
          </a:p>
          <a:p>
            <a:pPr marL="182563" lvl="1" indent="-3175">
              <a:spcBef>
                <a:spcPct val="0"/>
              </a:spcBef>
              <a:buClrTx/>
              <a:buFontTx/>
              <a:buNone/>
            </a:pPr>
            <a:endParaRPr lang="hr-HR" b="1" smtClean="0"/>
          </a:p>
          <a:p>
            <a:pPr marL="182563" lvl="1" indent="-3175">
              <a:spcBef>
                <a:spcPct val="0"/>
              </a:spcBef>
              <a:buClrTx/>
              <a:buFontTx/>
              <a:buChar char="•"/>
            </a:pPr>
            <a:r>
              <a:rPr lang="hr-HR" b="1" smtClean="0"/>
              <a:t> učenje pravilnog i sigurnog ponašanja</a:t>
            </a:r>
          </a:p>
          <a:p>
            <a:pPr marL="182563" lvl="1" indent="-3175">
              <a:spcBef>
                <a:spcPct val="0"/>
              </a:spcBef>
              <a:buClrTx/>
              <a:buFontTx/>
              <a:buNone/>
            </a:pPr>
            <a:endParaRPr lang="hr-HR" sz="2400" b="1"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zervirano mjesto broja slajda 5"/>
          <p:cNvSpPr>
            <a:spLocks noGrp="1"/>
          </p:cNvSpPr>
          <p:nvPr>
            <p:ph type="sldNum" sz="quarter" idx="12"/>
          </p:nvPr>
        </p:nvSpPr>
        <p:spPr>
          <a:noFill/>
        </p:spPr>
        <p:txBody>
          <a:bodyPr/>
          <a:lstStyle/>
          <a:p>
            <a:fld id="{C07008BA-1204-40C1-8189-D44F78F6ADDB}" type="slidenum">
              <a:rPr lang="hr-HR" smtClean="0"/>
              <a:pPr/>
              <a:t>30</a:t>
            </a:fld>
            <a:endParaRPr lang="hr-HR" smtClean="0"/>
          </a:p>
        </p:txBody>
      </p:sp>
      <p:pic>
        <p:nvPicPr>
          <p:cNvPr id="41987" name="Picture 4" descr="boce016"/>
          <p:cNvPicPr>
            <a:picLocks noChangeAspect="1" noChangeArrowheads="1"/>
          </p:cNvPicPr>
          <p:nvPr>
            <p:ph idx="1"/>
          </p:nvPr>
        </p:nvPicPr>
        <p:blipFill>
          <a:blip r:embed="rId2" cstate="print">
            <a:lum bright="-6000" contrast="18000"/>
          </a:blip>
          <a:srcRect/>
          <a:stretch>
            <a:fillRect/>
          </a:stretch>
        </p:blipFill>
        <p:spPr>
          <a:xfrm>
            <a:off x="0" y="0"/>
            <a:ext cx="9396413" cy="6858000"/>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050"/>
          <p:cNvSpPr>
            <a:spLocks noGrp="1" noChangeArrowheads="1"/>
          </p:cNvSpPr>
          <p:nvPr>
            <p:ph type="subTitle" idx="1"/>
          </p:nvPr>
        </p:nvSpPr>
        <p:spPr>
          <a:xfrm>
            <a:off x="152400" y="304800"/>
            <a:ext cx="8915400" cy="6248400"/>
          </a:xfrm>
        </p:spPr>
        <p:txBody>
          <a:bodyPr/>
          <a:lstStyle/>
          <a:p>
            <a:pPr>
              <a:defRPr/>
            </a:pPr>
            <a:endParaRPr lang="en-GB" b="1"/>
          </a:p>
          <a:p>
            <a:pPr>
              <a:defRPr/>
            </a:pPr>
            <a:endParaRPr lang="hr-HR" b="1" i="1">
              <a:solidFill>
                <a:schemeClr val="bg2"/>
              </a:solidFill>
              <a:effectLst>
                <a:outerShdw blurRad="38100" dist="38100" dir="2700000" algn="tl">
                  <a:srgbClr val="FFFFFF"/>
                </a:outerShdw>
              </a:effectLst>
            </a:endParaRPr>
          </a:p>
          <a:p>
            <a:pPr>
              <a:defRPr/>
            </a:pPr>
            <a:endParaRPr lang="hr-HR" b="1" i="1">
              <a:solidFill>
                <a:schemeClr val="bg2"/>
              </a:solidFill>
              <a:effectLst>
                <a:outerShdw blurRad="38100" dist="38100" dir="2700000" algn="tl">
                  <a:srgbClr val="FFFFFF"/>
                </a:outerShdw>
              </a:effectLst>
            </a:endParaRPr>
          </a:p>
          <a:p>
            <a:pPr>
              <a:defRPr/>
            </a:pPr>
            <a:endParaRPr lang="hr-HR" sz="4000" b="1">
              <a:solidFill>
                <a:schemeClr val="bg2"/>
              </a:solidFill>
              <a:effectLst>
                <a:outerShdw blurRad="38100" dist="38100" dir="2700000" algn="tl">
                  <a:srgbClr val="FFFFFF"/>
                </a:outerShdw>
              </a:effectLst>
            </a:endParaRPr>
          </a:p>
          <a:p>
            <a:pPr>
              <a:defRPr/>
            </a:pPr>
            <a:endParaRPr lang="hr-HR" sz="4000" b="1">
              <a:solidFill>
                <a:schemeClr val="bg2"/>
              </a:solidFill>
              <a:effectLst>
                <a:outerShdw blurRad="38100" dist="38100" dir="2700000" algn="tl">
                  <a:srgbClr val="FFFFFF"/>
                </a:outerShdw>
              </a:effectLst>
            </a:endParaRPr>
          </a:p>
          <a:p>
            <a:pPr>
              <a:defRPr/>
            </a:pPr>
            <a:endParaRPr lang="hr-HR" sz="4000" b="1" i="1">
              <a:solidFill>
                <a:schemeClr val="bg2"/>
              </a:solidFill>
              <a:effectLst>
                <a:outerShdw blurRad="38100" dist="38100" dir="2700000" algn="tl">
                  <a:srgbClr val="FFFFFF"/>
                </a:outerShdw>
              </a:effectLst>
            </a:endParaRPr>
          </a:p>
          <a:p>
            <a:pPr>
              <a:defRPr/>
            </a:pPr>
            <a:r>
              <a:rPr lang="en-GB" sz="4000"/>
              <a:t/>
            </a:r>
            <a:br>
              <a:rPr lang="en-GB" sz="4000"/>
            </a:br>
            <a:endParaRPr lang="en-GB" sz="4000">
              <a:latin typeface="Arial CE" charset="-18"/>
            </a:endParaRPr>
          </a:p>
        </p:txBody>
      </p:sp>
      <p:sp>
        <p:nvSpPr>
          <p:cNvPr id="5124" name="Text Box 2051"/>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a:endParaRPr lang="en-US" sz="2800">
              <a:solidFill>
                <a:schemeClr val="bg2"/>
              </a:solidFill>
            </a:endParaRPr>
          </a:p>
        </p:txBody>
      </p:sp>
      <p:graphicFrame>
        <p:nvGraphicFramePr>
          <p:cNvPr id="5122" name="Object 2"/>
          <p:cNvGraphicFramePr>
            <a:graphicFrameLocks noChangeAspect="1"/>
          </p:cNvGraphicFramePr>
          <p:nvPr/>
        </p:nvGraphicFramePr>
        <p:xfrm>
          <a:off x="0" y="0"/>
          <a:ext cx="6096000" cy="4062413"/>
        </p:xfrm>
        <a:graphic>
          <a:graphicData uri="http://schemas.openxmlformats.org/presentationml/2006/ole">
            <p:oleObj spid="_x0000_s5122" name="Chart" r:id="rId4" imgW="6096000" imgH="4057802" progId="MSGraph.Chart.8">
              <p:embed followColorScheme="full"/>
            </p:oleObj>
          </a:graphicData>
        </a:graphic>
      </p:graphicFrame>
      <p:sp>
        <p:nvSpPr>
          <p:cNvPr id="5125" name="Text Box 2053"/>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a:endParaRPr lang="en-US" sz="2800">
              <a:solidFill>
                <a:schemeClr val="bg2"/>
              </a:solidFill>
            </a:endParaRPr>
          </a:p>
        </p:txBody>
      </p:sp>
      <p:sp>
        <p:nvSpPr>
          <p:cNvPr id="530439" name="Rectangle 2055"/>
          <p:cNvSpPr>
            <a:spLocks noChangeArrowheads="1"/>
          </p:cNvSpPr>
          <p:nvPr/>
        </p:nvSpPr>
        <p:spPr bwMode="auto">
          <a:xfrm>
            <a:off x="0" y="0"/>
            <a:ext cx="9144000" cy="822325"/>
          </a:xfrm>
          <a:prstGeom prst="rect">
            <a:avLst/>
          </a:prstGeom>
          <a:noFill/>
          <a:ln w="12700">
            <a:noFill/>
            <a:miter lim="800000"/>
            <a:headEnd/>
            <a:tailEnd/>
          </a:ln>
          <a:effectLst/>
        </p:spPr>
        <p:txBody>
          <a:bodyPr>
            <a:spAutoFit/>
          </a:bodyPr>
          <a:lstStyle/>
          <a:p>
            <a:pPr marL="457200" indent="-457200" defTabSz="762000">
              <a:defRPr/>
            </a:pPr>
            <a:endParaRPr lang="hr-HR">
              <a:effectLst>
                <a:outerShdw blurRad="38100" dist="38100" dir="2700000" algn="tl">
                  <a:srgbClr val="000000"/>
                </a:outerShdw>
              </a:effectLst>
            </a:endParaRPr>
          </a:p>
          <a:p>
            <a:pPr marL="457200" indent="-457200" defTabSz="762000">
              <a:defRPr/>
            </a:pPr>
            <a:endParaRPr lang="hr-HR">
              <a:effectLst>
                <a:outerShdw blurRad="38100" dist="38100" dir="2700000" algn="tl">
                  <a:srgbClr val="000000"/>
                </a:outerShdw>
              </a:effectLst>
            </a:endParaRPr>
          </a:p>
        </p:txBody>
      </p:sp>
      <p:pic>
        <p:nvPicPr>
          <p:cNvPr id="5127" name="Picture 2056" descr="Copy of boce061"/>
          <p:cNvPicPr>
            <a:picLocks noChangeAspect="1" noChangeArrowheads="1"/>
          </p:cNvPicPr>
          <p:nvPr/>
        </p:nvPicPr>
        <p:blipFill>
          <a:blip r:embed="rId5" cstate="print">
            <a:lum contrast="-6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zervirano mjesto broja slajda 5"/>
          <p:cNvSpPr>
            <a:spLocks noGrp="1"/>
          </p:cNvSpPr>
          <p:nvPr>
            <p:ph type="sldNum" sz="quarter" idx="12"/>
          </p:nvPr>
        </p:nvSpPr>
        <p:spPr>
          <a:noFill/>
        </p:spPr>
        <p:txBody>
          <a:bodyPr/>
          <a:lstStyle/>
          <a:p>
            <a:fld id="{CDBE49A6-3F36-423E-9FE9-AC739E99EA7C}" type="slidenum">
              <a:rPr lang="hr-HR" smtClean="0"/>
              <a:pPr/>
              <a:t>32</a:t>
            </a:fld>
            <a:endParaRPr lang="hr-HR" smtClean="0"/>
          </a:p>
        </p:txBody>
      </p:sp>
      <p:sp>
        <p:nvSpPr>
          <p:cNvPr id="43011" name="Rectangle 2"/>
          <p:cNvSpPr>
            <a:spLocks noGrp="1" noChangeArrowheads="1"/>
          </p:cNvSpPr>
          <p:nvPr>
            <p:ph type="title"/>
          </p:nvPr>
        </p:nvSpPr>
        <p:spPr/>
        <p:txBody>
          <a:bodyPr/>
          <a:lstStyle/>
          <a:p>
            <a:pPr algn="ctr" eaLnBrk="1" hangingPunct="1"/>
            <a:r>
              <a:rPr lang="hr-HR" b="1" smtClean="0">
                <a:solidFill>
                  <a:srgbClr val="FF0033"/>
                </a:solidFill>
              </a:rPr>
              <a:t>U P A M T I T E !</a:t>
            </a:r>
          </a:p>
        </p:txBody>
      </p:sp>
      <p:sp>
        <p:nvSpPr>
          <p:cNvPr id="43012" name="Rectangle 3"/>
          <p:cNvSpPr>
            <a:spLocks noGrp="1" noChangeArrowheads="1"/>
          </p:cNvSpPr>
          <p:nvPr>
            <p:ph type="body" idx="1"/>
          </p:nvPr>
        </p:nvSpPr>
        <p:spPr>
          <a:xfrm>
            <a:off x="468313" y="1916113"/>
            <a:ext cx="8280400" cy="4608512"/>
          </a:xfrm>
        </p:spPr>
        <p:txBody>
          <a:bodyPr/>
          <a:lstStyle/>
          <a:p>
            <a:pPr marL="0" indent="0" eaLnBrk="1" hangingPunct="1">
              <a:buFont typeface="Wingdings" pitchFamily="2" charset="2"/>
              <a:buNone/>
            </a:pPr>
            <a:endParaRPr lang="hr-HR" b="1" smtClean="0">
              <a:solidFill>
                <a:schemeClr val="bg2"/>
              </a:solidFill>
            </a:endParaRPr>
          </a:p>
          <a:p>
            <a:pPr marL="0" indent="0" eaLnBrk="1" hangingPunct="1">
              <a:buFont typeface="Wingdings" pitchFamily="2" charset="2"/>
              <a:buNone/>
            </a:pPr>
            <a:endParaRPr lang="hr-HR" b="1" smtClean="0">
              <a:solidFill>
                <a:schemeClr val="bg2"/>
              </a:solidFill>
            </a:endParaRPr>
          </a:p>
          <a:p>
            <a:pPr marL="0" indent="0" algn="ctr" eaLnBrk="1" hangingPunct="1">
              <a:buClr>
                <a:srgbClr val="FF0033"/>
              </a:buClr>
              <a:buSzTx/>
              <a:buFont typeface="Wingdings" pitchFamily="2" charset="2"/>
              <a:buNone/>
            </a:pPr>
            <a:r>
              <a:rPr lang="hr-HR" b="1" smtClean="0">
                <a:solidFill>
                  <a:srgbClr val="FF0033"/>
                </a:solidFill>
              </a:rPr>
              <a:t>NIKAD NE ULAZITE U MINSKI SUMNJIVA I MINIRANA PODRUČJA!</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zervirano mjesto broja slajda 5"/>
          <p:cNvSpPr>
            <a:spLocks noGrp="1"/>
          </p:cNvSpPr>
          <p:nvPr>
            <p:ph type="sldNum" sz="quarter" idx="12"/>
          </p:nvPr>
        </p:nvSpPr>
        <p:spPr>
          <a:noFill/>
        </p:spPr>
        <p:txBody>
          <a:bodyPr/>
          <a:lstStyle/>
          <a:p>
            <a:fld id="{5D809991-7E70-45FE-92B7-4B369DCEF713}" type="slidenum">
              <a:rPr lang="hr-HR" smtClean="0"/>
              <a:pPr/>
              <a:t>33</a:t>
            </a:fld>
            <a:endParaRPr lang="hr-HR" smtClean="0"/>
          </a:p>
        </p:txBody>
      </p:sp>
      <p:sp>
        <p:nvSpPr>
          <p:cNvPr id="44035" name="Rectangle 2"/>
          <p:cNvSpPr>
            <a:spLocks noGrp="1" noChangeArrowheads="1"/>
          </p:cNvSpPr>
          <p:nvPr>
            <p:ph type="title"/>
          </p:nvPr>
        </p:nvSpPr>
        <p:spPr>
          <a:xfrm>
            <a:off x="468313" y="836613"/>
            <a:ext cx="7754937" cy="903287"/>
          </a:xfrm>
        </p:spPr>
        <p:txBody>
          <a:bodyPr/>
          <a:lstStyle/>
          <a:p>
            <a:pPr eaLnBrk="1" hangingPunct="1"/>
            <a:r>
              <a:rPr lang="hr-HR" sz="4000" b="1" smtClean="0">
                <a:solidFill>
                  <a:schemeClr val="bg2"/>
                </a:solidFill>
              </a:rPr>
              <a:t>4. Označivanje</a:t>
            </a:r>
          </a:p>
        </p:txBody>
      </p:sp>
      <p:sp>
        <p:nvSpPr>
          <p:cNvPr id="44036" name="Rectangle 3"/>
          <p:cNvSpPr>
            <a:spLocks noGrp="1" noChangeArrowheads="1"/>
          </p:cNvSpPr>
          <p:nvPr>
            <p:ph type="body" idx="1"/>
          </p:nvPr>
        </p:nvSpPr>
        <p:spPr>
          <a:xfrm>
            <a:off x="395288" y="1916113"/>
            <a:ext cx="8280400" cy="4679950"/>
          </a:xfrm>
        </p:spPr>
        <p:txBody>
          <a:bodyPr/>
          <a:lstStyle/>
          <a:p>
            <a:pPr marL="0" indent="0" eaLnBrk="1" hangingPunct="1">
              <a:buClr>
                <a:schemeClr val="tx1"/>
              </a:buClr>
              <a:buSzTx/>
              <a:buFontTx/>
              <a:buChar char="•"/>
            </a:pPr>
            <a:r>
              <a:rPr lang="hr-HR" sz="2800" b="1" smtClean="0"/>
              <a:t> postavljanje oznaka minske opasnosti</a:t>
            </a:r>
          </a:p>
          <a:p>
            <a:pPr marL="0" indent="0" eaLnBrk="1" hangingPunct="1">
              <a:buClr>
                <a:schemeClr val="tx1"/>
              </a:buClr>
              <a:buSzTx/>
              <a:buFontTx/>
              <a:buNone/>
            </a:pPr>
            <a:endParaRPr lang="hr-HR" sz="2800" b="1" smtClean="0"/>
          </a:p>
          <a:p>
            <a:pPr marL="0" indent="0" eaLnBrk="1" hangingPunct="1">
              <a:buClr>
                <a:schemeClr val="tx1"/>
              </a:buClr>
              <a:buSzTx/>
              <a:buFontTx/>
              <a:buChar char="•"/>
            </a:pPr>
            <a:r>
              <a:rPr lang="hr-HR" sz="2800" b="1" smtClean="0"/>
              <a:t> stvaranje granice između sigurnog i miniranog područja</a:t>
            </a:r>
          </a:p>
          <a:p>
            <a:pPr marL="0" indent="0" eaLnBrk="1" hangingPunct="1">
              <a:buClr>
                <a:schemeClr val="tx1"/>
              </a:buClr>
              <a:buSzTx/>
              <a:buFontTx/>
              <a:buNone/>
            </a:pPr>
            <a:endParaRPr lang="hr-HR" sz="2800" b="1" smtClean="0"/>
          </a:p>
          <a:p>
            <a:pPr marL="0" indent="0" eaLnBrk="1" hangingPunct="1">
              <a:buClr>
                <a:schemeClr val="tx1"/>
              </a:buClr>
              <a:buSzTx/>
              <a:buFontTx/>
              <a:buChar char="•"/>
            </a:pPr>
            <a:r>
              <a:rPr lang="hr-HR" sz="2800" b="1" smtClean="0"/>
              <a:t> sprječavanje ulaska na minski sumnjive i minirane površine</a:t>
            </a:r>
          </a:p>
          <a:p>
            <a:pPr marL="0" indent="0" eaLnBrk="1" hangingPunct="1">
              <a:buClr>
                <a:schemeClr val="tx1"/>
              </a:buClr>
              <a:buSzTx/>
              <a:buFontTx/>
              <a:buNone/>
            </a:pPr>
            <a:endParaRPr lang="hr-HR" sz="2800" b="1" smtClean="0"/>
          </a:p>
          <a:p>
            <a:pPr marL="0" indent="0" eaLnBrk="1" hangingPunct="1">
              <a:buClr>
                <a:schemeClr val="tx1"/>
              </a:buClr>
              <a:buSzTx/>
              <a:buFontTx/>
              <a:buChar char="•"/>
            </a:pPr>
            <a:r>
              <a:rPr lang="hr-HR" sz="2800" b="1" smtClean="0"/>
              <a:t> upozoravanje na opasnost</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zervirano mjesto broja slajda 5"/>
          <p:cNvSpPr>
            <a:spLocks noGrp="1"/>
          </p:cNvSpPr>
          <p:nvPr>
            <p:ph type="sldNum" sz="quarter" idx="12"/>
          </p:nvPr>
        </p:nvSpPr>
        <p:spPr>
          <a:noFill/>
        </p:spPr>
        <p:txBody>
          <a:bodyPr/>
          <a:lstStyle/>
          <a:p>
            <a:fld id="{E4E4AE12-995C-4261-BBCB-421CF5C59C48}" type="slidenum">
              <a:rPr lang="hr-HR" smtClean="0"/>
              <a:pPr/>
              <a:t>34</a:t>
            </a:fld>
            <a:endParaRPr lang="hr-HR" smtClean="0"/>
          </a:p>
        </p:txBody>
      </p:sp>
      <p:sp>
        <p:nvSpPr>
          <p:cNvPr id="45059" name="Rectangle 2"/>
          <p:cNvSpPr>
            <a:spLocks noGrp="1" noChangeArrowheads="1"/>
          </p:cNvSpPr>
          <p:nvPr>
            <p:ph type="title"/>
          </p:nvPr>
        </p:nvSpPr>
        <p:spPr>
          <a:xfrm>
            <a:off x="395288" y="692150"/>
            <a:ext cx="8229600" cy="868363"/>
          </a:xfrm>
        </p:spPr>
        <p:txBody>
          <a:bodyPr/>
          <a:lstStyle/>
          <a:p>
            <a:pPr eaLnBrk="1" hangingPunct="1"/>
            <a:r>
              <a:rPr lang="hr-HR" sz="4000" b="1" smtClean="0">
                <a:solidFill>
                  <a:schemeClr val="bg2"/>
                </a:solidFill>
              </a:rPr>
              <a:t>4. 1. Službeno označivanje</a:t>
            </a:r>
          </a:p>
        </p:txBody>
      </p:sp>
      <p:sp>
        <p:nvSpPr>
          <p:cNvPr id="45060" name="Rectangle 3"/>
          <p:cNvSpPr>
            <a:spLocks noGrp="1" noChangeArrowheads="1"/>
          </p:cNvSpPr>
          <p:nvPr>
            <p:ph type="body" idx="1"/>
          </p:nvPr>
        </p:nvSpPr>
        <p:spPr>
          <a:xfrm>
            <a:off x="539750" y="1916113"/>
            <a:ext cx="7826375" cy="4616450"/>
          </a:xfrm>
        </p:spPr>
        <p:txBody>
          <a:bodyPr/>
          <a:lstStyle/>
          <a:p>
            <a:pPr marL="0" indent="0" eaLnBrk="1" hangingPunct="1">
              <a:lnSpc>
                <a:spcPct val="80000"/>
              </a:lnSpc>
              <a:buFont typeface="Wingdings" pitchFamily="2" charset="2"/>
              <a:buNone/>
            </a:pPr>
            <a:r>
              <a:rPr lang="hr-HR" sz="1600" b="1" smtClean="0"/>
              <a:t>		</a:t>
            </a:r>
            <a:endParaRPr lang="hr-HR" sz="1800" b="1" smtClean="0"/>
          </a:p>
          <a:p>
            <a:pPr marL="182563" lvl="1" indent="0" eaLnBrk="1" hangingPunct="1">
              <a:lnSpc>
                <a:spcPct val="80000"/>
              </a:lnSpc>
              <a:buClr>
                <a:schemeClr val="tx1"/>
              </a:buClr>
              <a:buSzTx/>
              <a:buFontTx/>
              <a:buChar char="•"/>
            </a:pPr>
            <a:r>
              <a:rPr lang="hr-HR" sz="2400" b="1" smtClean="0"/>
              <a:t> vizualno ili fizičko upozorenje</a:t>
            </a:r>
          </a:p>
          <a:p>
            <a:pPr marL="182563" lvl="1" indent="0" eaLnBrk="1" hangingPunct="1">
              <a:lnSpc>
                <a:spcPct val="80000"/>
              </a:lnSpc>
              <a:buClr>
                <a:schemeClr val="tx1"/>
              </a:buClr>
              <a:buSzTx/>
              <a:buFontTx/>
              <a:buChar char="•"/>
            </a:pPr>
            <a:r>
              <a:rPr lang="hr-HR" sz="2400" b="1" smtClean="0"/>
              <a:t> na mjestima pristupu minski sumnjivoj površini</a:t>
            </a:r>
          </a:p>
          <a:p>
            <a:pPr marL="182563" lvl="1" indent="0" eaLnBrk="1" hangingPunct="1">
              <a:lnSpc>
                <a:spcPct val="80000"/>
              </a:lnSpc>
              <a:buClr>
                <a:schemeClr val="tx1"/>
              </a:buClr>
              <a:buSzTx/>
              <a:buFontTx/>
              <a:buChar char="•"/>
            </a:pPr>
            <a:r>
              <a:rPr lang="hr-HR" sz="2400" b="1" smtClean="0"/>
              <a:t> dobro uočljivo</a:t>
            </a:r>
          </a:p>
          <a:p>
            <a:pPr marL="182563" lvl="1" indent="0" eaLnBrk="1" hangingPunct="1">
              <a:lnSpc>
                <a:spcPct val="80000"/>
              </a:lnSpc>
              <a:buClr>
                <a:schemeClr val="tx1"/>
              </a:buClr>
              <a:buSzTx/>
              <a:buFontTx/>
              <a:buChar char="•"/>
            </a:pPr>
            <a:r>
              <a:rPr lang="hr-HR" sz="2400" b="1" smtClean="0"/>
              <a:t> u skladu s međunarodnim standardima</a:t>
            </a:r>
          </a:p>
          <a:p>
            <a:pPr marL="182563" lvl="1" indent="0" eaLnBrk="1" hangingPunct="1">
              <a:lnSpc>
                <a:spcPct val="80000"/>
              </a:lnSpc>
              <a:buClr>
                <a:schemeClr val="tx1"/>
              </a:buClr>
              <a:buSzTx/>
              <a:buFontTx/>
              <a:buChar char="•"/>
            </a:pPr>
            <a:r>
              <a:rPr lang="hr-HR" sz="2400" b="1" smtClean="0"/>
              <a:t> postavljaju djelatnici HCR-a i tvrtke za razminiranje</a:t>
            </a:r>
          </a:p>
          <a:p>
            <a:pPr marL="182563" lvl="1" indent="0" eaLnBrk="1" hangingPunct="1">
              <a:lnSpc>
                <a:spcPct val="80000"/>
              </a:lnSpc>
              <a:buClr>
                <a:schemeClr val="tx1"/>
              </a:buClr>
              <a:buSzTx/>
              <a:buFontTx/>
              <a:buChar char="•"/>
            </a:pPr>
            <a:r>
              <a:rPr lang="hr-HR" sz="2400" b="1" smtClean="0"/>
              <a:t> za vrijeme oružanog sukoba postavlja vojska ili policija</a:t>
            </a:r>
          </a:p>
          <a:p>
            <a:pPr marL="182563" lvl="1" indent="0" eaLnBrk="1" hangingPunct="1">
              <a:lnSpc>
                <a:spcPct val="80000"/>
              </a:lnSpc>
              <a:buClr>
                <a:schemeClr val="tx1"/>
              </a:buClr>
              <a:buSzTx/>
              <a:buFontTx/>
              <a:buChar char="•"/>
            </a:pPr>
            <a:r>
              <a:rPr lang="hr-HR" sz="2400" b="1" smtClean="0"/>
              <a:t> uklanjanje oznaka je kažnjivo</a:t>
            </a:r>
            <a:endParaRPr lang="hr-HR" sz="2400" b="1" smtClean="0">
              <a:solidFill>
                <a:schemeClr val="tx2"/>
              </a:solidFill>
            </a:endParaRPr>
          </a:p>
          <a:p>
            <a:pPr marL="182563" lvl="1" indent="0" eaLnBrk="1" hangingPunct="1">
              <a:lnSpc>
                <a:spcPct val="80000"/>
              </a:lnSpc>
              <a:buFontTx/>
              <a:buNone/>
            </a:pPr>
            <a:endParaRPr lang="hr-HR" sz="2400" b="1" smtClean="0">
              <a:solidFill>
                <a:schemeClr val="tx2"/>
              </a:solidFill>
            </a:endParaRPr>
          </a:p>
          <a:p>
            <a:pPr marL="715963" lvl="2" indent="0" eaLnBrk="1" hangingPunct="1">
              <a:lnSpc>
                <a:spcPct val="80000"/>
              </a:lnSpc>
              <a:buClr>
                <a:srgbClr val="FF0033"/>
              </a:buClr>
              <a:buSzTx/>
              <a:buFontTx/>
              <a:buChar char="•"/>
            </a:pPr>
            <a:r>
              <a:rPr lang="hr-HR" b="1" smtClean="0">
                <a:solidFill>
                  <a:srgbClr val="FF0033"/>
                </a:solidFill>
              </a:rPr>
              <a:t> trokutna ili pravokutna pločica crvene boje</a:t>
            </a:r>
          </a:p>
          <a:p>
            <a:pPr marL="715963" lvl="2" indent="0" eaLnBrk="1" hangingPunct="1">
              <a:lnSpc>
                <a:spcPct val="80000"/>
              </a:lnSpc>
              <a:buClr>
                <a:srgbClr val="FF0033"/>
              </a:buClr>
              <a:buSzTx/>
              <a:buFontTx/>
              <a:buChar char="•"/>
            </a:pPr>
            <a:r>
              <a:rPr lang="hr-HR" b="1" smtClean="0">
                <a:solidFill>
                  <a:srgbClr val="FF0033"/>
                </a:solidFill>
              </a:rPr>
              <a:t> velika pravokutna ploča bijele boje</a:t>
            </a:r>
          </a:p>
          <a:p>
            <a:pPr marL="715963" lvl="2" indent="0" eaLnBrk="1" hangingPunct="1">
              <a:lnSpc>
                <a:spcPct val="80000"/>
              </a:lnSpc>
              <a:buClr>
                <a:srgbClr val="FF0033"/>
              </a:buClr>
              <a:buSzTx/>
              <a:buFontTx/>
              <a:buChar char="•"/>
            </a:pPr>
            <a:r>
              <a:rPr lang="hr-HR" b="1" smtClean="0">
                <a:solidFill>
                  <a:srgbClr val="FF0033"/>
                </a:solidFill>
              </a:rPr>
              <a:t> minska ograda</a:t>
            </a:r>
            <a:endParaRPr lang="hr-HR" smtClean="0">
              <a:solidFill>
                <a:srgbClr val="FF0033"/>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265613" y="1511300"/>
            <a:ext cx="1587" cy="274638"/>
          </a:xfrm>
          <a:prstGeom prst="rect">
            <a:avLst/>
          </a:prstGeom>
          <a:noFill/>
          <a:ln w="9525">
            <a:noFill/>
            <a:miter lim="800000"/>
            <a:headEnd/>
            <a:tailEnd/>
          </a:ln>
        </p:spPr>
        <p:txBody>
          <a:bodyPr wrap="none" lIns="0" tIns="0" rIns="0" bIns="0">
            <a:spAutoFit/>
          </a:bodyPr>
          <a:lstStyle/>
          <a:p>
            <a:endParaRPr lang="en-US">
              <a:latin typeface="Verdana" pitchFamily="34" charset="0"/>
            </a:endParaRPr>
          </a:p>
        </p:txBody>
      </p:sp>
      <p:sp>
        <p:nvSpPr>
          <p:cNvPr id="46083" name="Rectangle 3"/>
          <p:cNvSpPr>
            <a:spLocks noChangeArrowheads="1"/>
          </p:cNvSpPr>
          <p:nvPr/>
        </p:nvSpPr>
        <p:spPr bwMode="auto">
          <a:xfrm rot="-5400000">
            <a:off x="2506663" y="4532312"/>
            <a:ext cx="31750" cy="136525"/>
          </a:xfrm>
          <a:prstGeom prst="rect">
            <a:avLst/>
          </a:prstGeom>
          <a:noFill/>
          <a:ln w="9525">
            <a:noFill/>
            <a:miter lim="800000"/>
            <a:headEnd/>
            <a:tailEnd/>
          </a:ln>
        </p:spPr>
        <p:txBody>
          <a:bodyPr wrap="none" lIns="0" tIns="0" rIns="0" bIns="0">
            <a:spAutoFit/>
          </a:bodyPr>
          <a:lstStyle/>
          <a:p>
            <a:r>
              <a:rPr lang="hr-HR" sz="900">
                <a:solidFill>
                  <a:srgbClr val="000000"/>
                </a:solidFill>
              </a:rPr>
              <a:t> </a:t>
            </a:r>
            <a:endParaRPr lang="hr-HR">
              <a:latin typeface="Verdana" pitchFamily="34" charset="0"/>
            </a:endParaRPr>
          </a:p>
        </p:txBody>
      </p:sp>
      <p:sp>
        <p:nvSpPr>
          <p:cNvPr id="46084" name="Rectangle 4"/>
          <p:cNvSpPr>
            <a:spLocks noChangeArrowheads="1"/>
          </p:cNvSpPr>
          <p:nvPr/>
        </p:nvSpPr>
        <p:spPr bwMode="auto">
          <a:xfrm rot="-5400000">
            <a:off x="3043238" y="4311650"/>
            <a:ext cx="31750" cy="136525"/>
          </a:xfrm>
          <a:prstGeom prst="rect">
            <a:avLst/>
          </a:prstGeom>
          <a:noFill/>
          <a:ln w="9525">
            <a:noFill/>
            <a:miter lim="800000"/>
            <a:headEnd/>
            <a:tailEnd/>
          </a:ln>
        </p:spPr>
        <p:txBody>
          <a:bodyPr wrap="none" lIns="0" tIns="0" rIns="0" bIns="0">
            <a:spAutoFit/>
          </a:bodyPr>
          <a:lstStyle/>
          <a:p>
            <a:r>
              <a:rPr lang="hr-HR" sz="900">
                <a:solidFill>
                  <a:srgbClr val="000000"/>
                </a:solidFill>
              </a:rPr>
              <a:t> </a:t>
            </a:r>
            <a:endParaRPr lang="hr-HR">
              <a:latin typeface="Verdana" pitchFamily="34" charset="0"/>
            </a:endParaRPr>
          </a:p>
        </p:txBody>
      </p:sp>
      <p:sp>
        <p:nvSpPr>
          <p:cNvPr id="46085" name="Rectangle 5"/>
          <p:cNvSpPr>
            <a:spLocks noChangeArrowheads="1"/>
          </p:cNvSpPr>
          <p:nvPr/>
        </p:nvSpPr>
        <p:spPr bwMode="auto">
          <a:xfrm rot="-5400000">
            <a:off x="3263107" y="4329906"/>
            <a:ext cx="0" cy="274637"/>
          </a:xfrm>
          <a:prstGeom prst="rect">
            <a:avLst/>
          </a:prstGeom>
          <a:noFill/>
          <a:ln w="9525">
            <a:noFill/>
            <a:miter lim="800000"/>
            <a:headEnd/>
            <a:tailEnd/>
          </a:ln>
        </p:spPr>
        <p:txBody>
          <a:bodyPr wrap="none" lIns="0" tIns="0" rIns="0" bIns="0">
            <a:spAutoFit/>
          </a:bodyPr>
          <a:lstStyle/>
          <a:p>
            <a:endParaRPr lang="en-US">
              <a:latin typeface="Verdana" pitchFamily="34" charset="0"/>
            </a:endParaRPr>
          </a:p>
        </p:txBody>
      </p:sp>
      <p:sp>
        <p:nvSpPr>
          <p:cNvPr id="46086" name="Rectangle 6"/>
          <p:cNvSpPr>
            <a:spLocks noChangeArrowheads="1"/>
          </p:cNvSpPr>
          <p:nvPr/>
        </p:nvSpPr>
        <p:spPr bwMode="auto">
          <a:xfrm rot="-5400000">
            <a:off x="4165601" y="4259262"/>
            <a:ext cx="31750" cy="136525"/>
          </a:xfrm>
          <a:prstGeom prst="rect">
            <a:avLst/>
          </a:prstGeom>
          <a:noFill/>
          <a:ln w="9525">
            <a:noFill/>
            <a:miter lim="800000"/>
            <a:headEnd/>
            <a:tailEnd/>
          </a:ln>
        </p:spPr>
        <p:txBody>
          <a:bodyPr wrap="none" lIns="0" tIns="0" rIns="0" bIns="0">
            <a:spAutoFit/>
          </a:bodyPr>
          <a:lstStyle/>
          <a:p>
            <a:r>
              <a:rPr lang="hr-HR" sz="900">
                <a:solidFill>
                  <a:srgbClr val="000000"/>
                </a:solidFill>
              </a:rPr>
              <a:t> </a:t>
            </a:r>
            <a:endParaRPr lang="hr-HR">
              <a:latin typeface="Verdana" pitchFamily="34" charset="0"/>
            </a:endParaRPr>
          </a:p>
        </p:txBody>
      </p:sp>
      <p:sp>
        <p:nvSpPr>
          <p:cNvPr id="46087" name="Rectangle 7"/>
          <p:cNvSpPr>
            <a:spLocks noChangeArrowheads="1"/>
          </p:cNvSpPr>
          <p:nvPr/>
        </p:nvSpPr>
        <p:spPr bwMode="auto">
          <a:xfrm rot="-5400000">
            <a:off x="4250532" y="4175919"/>
            <a:ext cx="0" cy="274637"/>
          </a:xfrm>
          <a:prstGeom prst="rect">
            <a:avLst/>
          </a:prstGeom>
          <a:noFill/>
          <a:ln w="9525">
            <a:noFill/>
            <a:miter lim="800000"/>
            <a:headEnd/>
            <a:tailEnd/>
          </a:ln>
        </p:spPr>
        <p:txBody>
          <a:bodyPr wrap="none" lIns="0" tIns="0" rIns="0" bIns="0">
            <a:spAutoFit/>
          </a:bodyPr>
          <a:lstStyle/>
          <a:p>
            <a:endParaRPr lang="en-US">
              <a:latin typeface="Verdana" pitchFamily="34" charset="0"/>
            </a:endParaRPr>
          </a:p>
        </p:txBody>
      </p:sp>
      <p:sp>
        <p:nvSpPr>
          <p:cNvPr id="46088" name="Rectangle 8"/>
          <p:cNvSpPr>
            <a:spLocks noChangeArrowheads="1"/>
          </p:cNvSpPr>
          <p:nvPr/>
        </p:nvSpPr>
        <p:spPr bwMode="auto">
          <a:xfrm rot="-5400000">
            <a:off x="4300538" y="4519612"/>
            <a:ext cx="31750" cy="136525"/>
          </a:xfrm>
          <a:prstGeom prst="rect">
            <a:avLst/>
          </a:prstGeom>
          <a:noFill/>
          <a:ln w="9525">
            <a:noFill/>
            <a:miter lim="800000"/>
            <a:headEnd/>
            <a:tailEnd/>
          </a:ln>
        </p:spPr>
        <p:txBody>
          <a:bodyPr wrap="none" lIns="0" tIns="0" rIns="0" bIns="0">
            <a:spAutoFit/>
          </a:bodyPr>
          <a:lstStyle/>
          <a:p>
            <a:r>
              <a:rPr lang="hr-HR" sz="900">
                <a:solidFill>
                  <a:srgbClr val="000000"/>
                </a:solidFill>
              </a:rPr>
              <a:t> </a:t>
            </a:r>
            <a:endParaRPr lang="hr-HR">
              <a:latin typeface="Verdana" pitchFamily="34" charset="0"/>
            </a:endParaRPr>
          </a:p>
        </p:txBody>
      </p:sp>
      <p:sp>
        <p:nvSpPr>
          <p:cNvPr id="46089" name="Rectangle 9"/>
          <p:cNvSpPr>
            <a:spLocks noChangeArrowheads="1"/>
          </p:cNvSpPr>
          <p:nvPr/>
        </p:nvSpPr>
        <p:spPr bwMode="auto">
          <a:xfrm rot="-5400000">
            <a:off x="4948238" y="4540250"/>
            <a:ext cx="31750" cy="136525"/>
          </a:xfrm>
          <a:prstGeom prst="rect">
            <a:avLst/>
          </a:prstGeom>
          <a:noFill/>
          <a:ln w="9525">
            <a:noFill/>
            <a:miter lim="800000"/>
            <a:headEnd/>
            <a:tailEnd/>
          </a:ln>
        </p:spPr>
        <p:txBody>
          <a:bodyPr wrap="none" lIns="0" tIns="0" rIns="0" bIns="0">
            <a:spAutoFit/>
          </a:bodyPr>
          <a:lstStyle/>
          <a:p>
            <a:r>
              <a:rPr lang="hr-HR" sz="900">
                <a:solidFill>
                  <a:srgbClr val="000000"/>
                </a:solidFill>
              </a:rPr>
              <a:t> </a:t>
            </a:r>
            <a:endParaRPr lang="hr-HR">
              <a:latin typeface="Verdana" pitchFamily="34" charset="0"/>
            </a:endParaRPr>
          </a:p>
        </p:txBody>
      </p:sp>
      <p:sp>
        <p:nvSpPr>
          <p:cNvPr id="46090" name="Rectangle 10"/>
          <p:cNvSpPr>
            <a:spLocks noChangeArrowheads="1"/>
          </p:cNvSpPr>
          <p:nvPr/>
        </p:nvSpPr>
        <p:spPr bwMode="auto">
          <a:xfrm rot="-5400000">
            <a:off x="5800726" y="4616450"/>
            <a:ext cx="31750" cy="136525"/>
          </a:xfrm>
          <a:prstGeom prst="rect">
            <a:avLst/>
          </a:prstGeom>
          <a:noFill/>
          <a:ln w="9525">
            <a:noFill/>
            <a:miter lim="800000"/>
            <a:headEnd/>
            <a:tailEnd/>
          </a:ln>
        </p:spPr>
        <p:txBody>
          <a:bodyPr wrap="none" lIns="0" tIns="0" rIns="0" bIns="0">
            <a:spAutoFit/>
          </a:bodyPr>
          <a:lstStyle/>
          <a:p>
            <a:r>
              <a:rPr lang="hr-HR" sz="900">
                <a:solidFill>
                  <a:srgbClr val="000000"/>
                </a:solidFill>
              </a:rPr>
              <a:t> </a:t>
            </a:r>
            <a:endParaRPr lang="hr-HR">
              <a:latin typeface="Verdana" pitchFamily="34" charset="0"/>
            </a:endParaRPr>
          </a:p>
        </p:txBody>
      </p:sp>
      <p:sp>
        <p:nvSpPr>
          <p:cNvPr id="46091" name="Rectangle 11"/>
          <p:cNvSpPr>
            <a:spLocks noChangeArrowheads="1"/>
          </p:cNvSpPr>
          <p:nvPr/>
        </p:nvSpPr>
        <p:spPr bwMode="auto">
          <a:xfrm rot="-5400000">
            <a:off x="5800726" y="4367212"/>
            <a:ext cx="31750" cy="136525"/>
          </a:xfrm>
          <a:prstGeom prst="rect">
            <a:avLst/>
          </a:prstGeom>
          <a:noFill/>
          <a:ln w="9525">
            <a:noFill/>
            <a:miter lim="800000"/>
            <a:headEnd/>
            <a:tailEnd/>
          </a:ln>
        </p:spPr>
        <p:txBody>
          <a:bodyPr wrap="none" lIns="0" tIns="0" rIns="0" bIns="0">
            <a:spAutoFit/>
          </a:bodyPr>
          <a:lstStyle/>
          <a:p>
            <a:r>
              <a:rPr lang="hr-HR" sz="900">
                <a:solidFill>
                  <a:srgbClr val="000000"/>
                </a:solidFill>
              </a:rPr>
              <a:t> </a:t>
            </a:r>
            <a:endParaRPr lang="hr-HR">
              <a:latin typeface="Verdana" pitchFamily="34" charset="0"/>
            </a:endParaRPr>
          </a:p>
        </p:txBody>
      </p:sp>
      <p:sp>
        <p:nvSpPr>
          <p:cNvPr id="46092" name="Text Box 12"/>
          <p:cNvSpPr txBox="1">
            <a:spLocks noChangeArrowheads="1"/>
          </p:cNvSpPr>
          <p:nvPr/>
        </p:nvSpPr>
        <p:spPr bwMode="auto">
          <a:xfrm>
            <a:off x="1022350" y="6096000"/>
            <a:ext cx="8229600" cy="701675"/>
          </a:xfrm>
          <a:prstGeom prst="rect">
            <a:avLst/>
          </a:prstGeom>
          <a:noFill/>
          <a:ln w="9525">
            <a:noFill/>
            <a:miter lim="800000"/>
            <a:headEnd/>
            <a:tailEnd/>
          </a:ln>
        </p:spPr>
        <p:txBody>
          <a:bodyPr>
            <a:spAutoFit/>
          </a:bodyPr>
          <a:lstStyle/>
          <a:p>
            <a:pPr>
              <a:spcBef>
                <a:spcPct val="50000"/>
              </a:spcBef>
            </a:pPr>
            <a:r>
              <a:rPr lang="hr-HR" sz="2000">
                <a:solidFill>
                  <a:schemeClr val="tx2"/>
                </a:solidFill>
                <a:cs typeface="Arial" pitchFamily="34" charset="0"/>
              </a:rPr>
              <a:t>Primjer obilježavanja minski sumnjivih površina u Republici Hrvatskoj</a:t>
            </a:r>
            <a:endParaRPr lang="en-GB" sz="2000">
              <a:solidFill>
                <a:schemeClr val="tx2"/>
              </a:solidFill>
            </a:endParaRPr>
          </a:p>
        </p:txBody>
      </p:sp>
      <p:pic>
        <p:nvPicPr>
          <p:cNvPr id="46093" name="Picture 13" descr="DOF2A"/>
          <p:cNvPicPr>
            <a:picLocks noChangeAspect="1" noChangeArrowheads="1"/>
          </p:cNvPicPr>
          <p:nvPr/>
        </p:nvPicPr>
        <p:blipFill>
          <a:blip r:embed="rId3" cstate="print"/>
          <a:srcRect/>
          <a:stretch>
            <a:fillRect/>
          </a:stretch>
        </p:blipFill>
        <p:spPr bwMode="auto">
          <a:xfrm>
            <a:off x="1403350" y="333375"/>
            <a:ext cx="7632700" cy="5722938"/>
          </a:xfrm>
          <a:prstGeom prst="rect">
            <a:avLst/>
          </a:prstGeom>
          <a:noFill/>
          <a:ln w="9525">
            <a:noFill/>
            <a:miter lim="800000"/>
            <a:headEnd/>
            <a:tailEnd/>
          </a:ln>
        </p:spPr>
      </p:pic>
      <p:pic>
        <p:nvPicPr>
          <p:cNvPr id="46094" name="Picture 14" descr="znak-opasnosti-BIG"/>
          <p:cNvPicPr>
            <a:picLocks noChangeAspect="1" noChangeArrowheads="1"/>
          </p:cNvPicPr>
          <p:nvPr/>
        </p:nvPicPr>
        <p:blipFill>
          <a:blip r:embed="rId4" cstate="print">
            <a:lum bright="18000"/>
          </a:blip>
          <a:srcRect/>
          <a:stretch>
            <a:fillRect/>
          </a:stretch>
        </p:blipFill>
        <p:spPr bwMode="auto">
          <a:xfrm>
            <a:off x="5880100" y="2463800"/>
            <a:ext cx="1822450" cy="1366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1187450" y="188913"/>
            <a:ext cx="7543800" cy="863600"/>
          </a:xfrm>
        </p:spPr>
        <p:txBody>
          <a:bodyPr/>
          <a:lstStyle/>
          <a:p>
            <a:pPr algn="ctr" eaLnBrk="1" hangingPunct="1"/>
            <a:r>
              <a:rPr lang="hr-HR" sz="2800" smtClean="0"/>
              <a:t>STANDARDNA MINSKA OGRADA</a:t>
            </a:r>
          </a:p>
        </p:txBody>
      </p:sp>
      <p:grpSp>
        <p:nvGrpSpPr>
          <p:cNvPr id="47107" name="Group 5"/>
          <p:cNvGrpSpPr>
            <a:grpSpLocks noChangeAspect="1"/>
          </p:cNvGrpSpPr>
          <p:nvPr/>
        </p:nvGrpSpPr>
        <p:grpSpPr bwMode="auto">
          <a:xfrm>
            <a:off x="1258888" y="1484313"/>
            <a:ext cx="7416800" cy="5160962"/>
            <a:chOff x="2197" y="5278"/>
            <a:chExt cx="7344" cy="6048"/>
          </a:xfrm>
        </p:grpSpPr>
        <p:sp>
          <p:nvSpPr>
            <p:cNvPr id="47108" name="AutoShape 6"/>
            <p:cNvSpPr>
              <a:spLocks noChangeAspect="1" noChangeArrowheads="1"/>
            </p:cNvSpPr>
            <p:nvPr/>
          </p:nvSpPr>
          <p:spPr bwMode="auto">
            <a:xfrm>
              <a:off x="2197" y="5278"/>
              <a:ext cx="7344" cy="6048"/>
            </a:xfrm>
            <a:prstGeom prst="rect">
              <a:avLst/>
            </a:prstGeom>
            <a:noFill/>
            <a:ln w="28575">
              <a:solidFill>
                <a:srgbClr val="FFFFFF"/>
              </a:solidFill>
              <a:prstDash val="dashDot"/>
              <a:miter lim="800000"/>
              <a:headEnd/>
              <a:tailEnd/>
            </a:ln>
          </p:spPr>
          <p:txBody>
            <a:bodyPr/>
            <a:lstStyle/>
            <a:p>
              <a:endParaRPr lang="en-US"/>
            </a:p>
          </p:txBody>
        </p:sp>
        <p:sp>
          <p:nvSpPr>
            <p:cNvPr id="47109" name="Rectangle 7"/>
            <p:cNvSpPr>
              <a:spLocks noChangeArrowheads="1"/>
            </p:cNvSpPr>
            <p:nvPr/>
          </p:nvSpPr>
          <p:spPr bwMode="auto">
            <a:xfrm>
              <a:off x="2341" y="10894"/>
              <a:ext cx="7056" cy="288"/>
            </a:xfrm>
            <a:prstGeom prst="rect">
              <a:avLst/>
            </a:prstGeom>
            <a:solidFill>
              <a:srgbClr val="993300"/>
            </a:solidFill>
            <a:ln w="9525">
              <a:solidFill>
                <a:srgbClr val="000000"/>
              </a:solidFill>
              <a:miter lim="800000"/>
              <a:headEnd/>
              <a:tailEnd/>
            </a:ln>
          </p:spPr>
          <p:txBody>
            <a:bodyPr/>
            <a:lstStyle/>
            <a:p>
              <a:endParaRPr lang="en-US"/>
            </a:p>
          </p:txBody>
        </p:sp>
        <p:sp>
          <p:nvSpPr>
            <p:cNvPr id="47110" name="Rectangle 8"/>
            <p:cNvSpPr>
              <a:spLocks noChangeArrowheads="1"/>
            </p:cNvSpPr>
            <p:nvPr/>
          </p:nvSpPr>
          <p:spPr bwMode="auto">
            <a:xfrm>
              <a:off x="2917" y="7294"/>
              <a:ext cx="144" cy="3600"/>
            </a:xfrm>
            <a:prstGeom prst="rect">
              <a:avLst/>
            </a:prstGeom>
            <a:solidFill>
              <a:srgbClr val="FF0000"/>
            </a:solidFill>
            <a:ln w="9525">
              <a:solidFill>
                <a:srgbClr val="000000"/>
              </a:solidFill>
              <a:miter lim="800000"/>
              <a:headEnd/>
              <a:tailEnd/>
            </a:ln>
          </p:spPr>
          <p:txBody>
            <a:bodyPr/>
            <a:lstStyle/>
            <a:p>
              <a:endParaRPr lang="en-US"/>
            </a:p>
          </p:txBody>
        </p:sp>
        <p:sp>
          <p:nvSpPr>
            <p:cNvPr id="47111" name="Line 9"/>
            <p:cNvSpPr>
              <a:spLocks noChangeShapeType="1"/>
            </p:cNvSpPr>
            <p:nvPr/>
          </p:nvSpPr>
          <p:spPr bwMode="auto">
            <a:xfrm>
              <a:off x="2917" y="8014"/>
              <a:ext cx="6048" cy="1"/>
            </a:xfrm>
            <a:prstGeom prst="line">
              <a:avLst/>
            </a:prstGeom>
            <a:noFill/>
            <a:ln w="9525">
              <a:solidFill>
                <a:srgbClr val="000000"/>
              </a:solidFill>
              <a:prstDash val="lgDashDot"/>
              <a:round/>
              <a:headEnd/>
              <a:tailEnd/>
            </a:ln>
          </p:spPr>
          <p:txBody>
            <a:bodyPr/>
            <a:lstStyle/>
            <a:p>
              <a:endParaRPr lang="hr-HR"/>
            </a:p>
          </p:txBody>
        </p:sp>
        <p:sp>
          <p:nvSpPr>
            <p:cNvPr id="47112" name="Line 10"/>
            <p:cNvSpPr>
              <a:spLocks noChangeShapeType="1"/>
            </p:cNvSpPr>
            <p:nvPr/>
          </p:nvSpPr>
          <p:spPr bwMode="auto">
            <a:xfrm>
              <a:off x="2917" y="10174"/>
              <a:ext cx="6048" cy="1"/>
            </a:xfrm>
            <a:prstGeom prst="line">
              <a:avLst/>
            </a:prstGeom>
            <a:noFill/>
            <a:ln w="9525">
              <a:solidFill>
                <a:srgbClr val="000000"/>
              </a:solidFill>
              <a:prstDash val="sysDot"/>
              <a:round/>
              <a:headEnd/>
              <a:tailEnd/>
            </a:ln>
          </p:spPr>
          <p:txBody>
            <a:bodyPr/>
            <a:lstStyle/>
            <a:p>
              <a:endParaRPr lang="hr-HR"/>
            </a:p>
          </p:txBody>
        </p:sp>
        <p:sp>
          <p:nvSpPr>
            <p:cNvPr id="47113" name="Line 11"/>
            <p:cNvSpPr>
              <a:spLocks noChangeShapeType="1"/>
            </p:cNvSpPr>
            <p:nvPr/>
          </p:nvSpPr>
          <p:spPr bwMode="auto">
            <a:xfrm>
              <a:off x="2917" y="10174"/>
              <a:ext cx="6048" cy="1"/>
            </a:xfrm>
            <a:prstGeom prst="line">
              <a:avLst/>
            </a:prstGeom>
            <a:noFill/>
            <a:ln w="9525">
              <a:solidFill>
                <a:srgbClr val="000000"/>
              </a:solidFill>
              <a:prstDash val="dashDot"/>
              <a:round/>
              <a:headEnd/>
              <a:tailEnd/>
            </a:ln>
          </p:spPr>
          <p:txBody>
            <a:bodyPr/>
            <a:lstStyle/>
            <a:p>
              <a:endParaRPr lang="hr-HR"/>
            </a:p>
          </p:txBody>
        </p:sp>
        <p:pic>
          <p:nvPicPr>
            <p:cNvPr id="47114" name="Picture 12"/>
            <p:cNvPicPr>
              <a:picLocks noChangeAspect="1" noChangeArrowheads="1"/>
            </p:cNvPicPr>
            <p:nvPr/>
          </p:nvPicPr>
          <p:blipFill>
            <a:blip r:embed="rId2" cstate="print"/>
            <a:srcRect/>
            <a:stretch>
              <a:fillRect/>
            </a:stretch>
          </p:blipFill>
          <p:spPr bwMode="auto">
            <a:xfrm>
              <a:off x="4213" y="8014"/>
              <a:ext cx="720" cy="838"/>
            </a:xfrm>
            <a:prstGeom prst="rect">
              <a:avLst/>
            </a:prstGeom>
            <a:noFill/>
            <a:ln w="9525">
              <a:noFill/>
              <a:miter lim="800000"/>
              <a:headEnd/>
              <a:tailEnd/>
            </a:ln>
          </p:spPr>
        </p:pic>
        <p:pic>
          <p:nvPicPr>
            <p:cNvPr id="47115" name="Picture 13"/>
            <p:cNvPicPr>
              <a:picLocks noChangeAspect="1" noChangeArrowheads="1"/>
            </p:cNvPicPr>
            <p:nvPr/>
          </p:nvPicPr>
          <p:blipFill>
            <a:blip r:embed="rId2" cstate="print"/>
            <a:srcRect/>
            <a:stretch>
              <a:fillRect/>
            </a:stretch>
          </p:blipFill>
          <p:spPr bwMode="auto">
            <a:xfrm>
              <a:off x="7093" y="8014"/>
              <a:ext cx="720" cy="838"/>
            </a:xfrm>
            <a:prstGeom prst="rect">
              <a:avLst/>
            </a:prstGeom>
            <a:noFill/>
            <a:ln w="9525">
              <a:noFill/>
              <a:miter lim="800000"/>
              <a:headEnd/>
              <a:tailEnd/>
            </a:ln>
          </p:spPr>
        </p:pic>
        <p:sp>
          <p:nvSpPr>
            <p:cNvPr id="47116" name="Rectangle 14"/>
            <p:cNvSpPr>
              <a:spLocks noChangeArrowheads="1"/>
            </p:cNvSpPr>
            <p:nvPr/>
          </p:nvSpPr>
          <p:spPr bwMode="auto">
            <a:xfrm>
              <a:off x="5077" y="8878"/>
              <a:ext cx="720" cy="432"/>
            </a:xfrm>
            <a:prstGeom prst="rect">
              <a:avLst/>
            </a:prstGeom>
            <a:solidFill>
              <a:srgbClr val="FFFFFF"/>
            </a:solidFill>
            <a:ln w="9525" algn="ctr">
              <a:solidFill>
                <a:srgbClr val="FFFFFF"/>
              </a:solidFill>
              <a:miter lim="800000"/>
              <a:headEnd/>
              <a:tailEnd/>
            </a:ln>
          </p:spPr>
          <p:txBody>
            <a:bodyPr/>
            <a:lstStyle/>
            <a:p>
              <a:endParaRPr lang="en-US"/>
            </a:p>
          </p:txBody>
        </p:sp>
        <p:sp>
          <p:nvSpPr>
            <p:cNvPr id="47117" name="Line 15"/>
            <p:cNvSpPr>
              <a:spLocks noChangeShapeType="1"/>
            </p:cNvSpPr>
            <p:nvPr/>
          </p:nvSpPr>
          <p:spPr bwMode="auto">
            <a:xfrm>
              <a:off x="2629" y="7294"/>
              <a:ext cx="0" cy="0"/>
            </a:xfrm>
            <a:prstGeom prst="line">
              <a:avLst/>
            </a:prstGeom>
            <a:noFill/>
            <a:ln w="9525">
              <a:solidFill>
                <a:srgbClr val="000000"/>
              </a:solidFill>
              <a:round/>
              <a:headEnd/>
              <a:tailEnd/>
            </a:ln>
          </p:spPr>
          <p:txBody>
            <a:bodyPr/>
            <a:lstStyle/>
            <a:p>
              <a:endParaRPr lang="hr-HR"/>
            </a:p>
          </p:txBody>
        </p:sp>
        <p:sp>
          <p:nvSpPr>
            <p:cNvPr id="47118" name="Rectangle 16"/>
            <p:cNvSpPr>
              <a:spLocks noChangeArrowheads="1"/>
            </p:cNvSpPr>
            <p:nvPr/>
          </p:nvSpPr>
          <p:spPr bwMode="auto">
            <a:xfrm>
              <a:off x="8821" y="7275"/>
              <a:ext cx="144" cy="3619"/>
            </a:xfrm>
            <a:prstGeom prst="rect">
              <a:avLst/>
            </a:prstGeom>
            <a:solidFill>
              <a:srgbClr val="FF0000"/>
            </a:solidFill>
            <a:ln w="9525">
              <a:solidFill>
                <a:srgbClr val="000000"/>
              </a:solidFill>
              <a:miter lim="800000"/>
              <a:headEnd/>
              <a:tailEnd/>
            </a:ln>
          </p:spPr>
          <p:txBody>
            <a:bodyPr/>
            <a:lstStyle/>
            <a:p>
              <a:endParaRPr lang="en-US"/>
            </a:p>
          </p:txBody>
        </p:sp>
        <p:sp>
          <p:nvSpPr>
            <p:cNvPr id="47119" name="Rectangle 17"/>
            <p:cNvSpPr>
              <a:spLocks noChangeArrowheads="1"/>
            </p:cNvSpPr>
            <p:nvPr/>
          </p:nvSpPr>
          <p:spPr bwMode="auto">
            <a:xfrm>
              <a:off x="5941" y="7294"/>
              <a:ext cx="144" cy="3600"/>
            </a:xfrm>
            <a:prstGeom prst="rect">
              <a:avLst/>
            </a:prstGeom>
            <a:solidFill>
              <a:srgbClr val="FF0000"/>
            </a:solidFill>
            <a:ln w="9525">
              <a:solidFill>
                <a:srgbClr val="000000"/>
              </a:solidFill>
              <a:miter lim="800000"/>
              <a:headEnd/>
              <a:tailEnd/>
            </a:ln>
          </p:spPr>
          <p:txBody>
            <a:bodyPr/>
            <a:lstStyle/>
            <a:p>
              <a:endParaRPr lang="en-US"/>
            </a:p>
          </p:txBody>
        </p:sp>
        <p:sp>
          <p:nvSpPr>
            <p:cNvPr id="47120" name="Line 18"/>
            <p:cNvSpPr>
              <a:spLocks noChangeShapeType="1"/>
            </p:cNvSpPr>
            <p:nvPr/>
          </p:nvSpPr>
          <p:spPr bwMode="auto">
            <a:xfrm flipH="1">
              <a:off x="2341" y="7294"/>
              <a:ext cx="576" cy="0"/>
            </a:xfrm>
            <a:prstGeom prst="line">
              <a:avLst/>
            </a:prstGeom>
            <a:noFill/>
            <a:ln w="9525">
              <a:solidFill>
                <a:srgbClr val="000000"/>
              </a:solidFill>
              <a:round/>
              <a:headEnd/>
              <a:tailEnd/>
            </a:ln>
          </p:spPr>
          <p:txBody>
            <a:bodyPr/>
            <a:lstStyle/>
            <a:p>
              <a:endParaRPr lang="hr-HR"/>
            </a:p>
          </p:txBody>
        </p:sp>
        <p:sp>
          <p:nvSpPr>
            <p:cNvPr id="47121" name="Line 19"/>
            <p:cNvSpPr>
              <a:spLocks noChangeShapeType="1"/>
            </p:cNvSpPr>
            <p:nvPr/>
          </p:nvSpPr>
          <p:spPr bwMode="auto">
            <a:xfrm>
              <a:off x="2341" y="7294"/>
              <a:ext cx="1" cy="3600"/>
            </a:xfrm>
            <a:prstGeom prst="line">
              <a:avLst/>
            </a:prstGeom>
            <a:noFill/>
            <a:ln w="28575">
              <a:solidFill>
                <a:srgbClr val="000000"/>
              </a:solidFill>
              <a:round/>
              <a:headEnd type="triangle" w="med" len="med"/>
              <a:tailEnd type="triangle" w="med" len="med"/>
            </a:ln>
          </p:spPr>
          <p:txBody>
            <a:bodyPr/>
            <a:lstStyle/>
            <a:p>
              <a:endParaRPr lang="hr-HR"/>
            </a:p>
          </p:txBody>
        </p:sp>
        <p:sp>
          <p:nvSpPr>
            <p:cNvPr id="47122" name="Text Box 20"/>
            <p:cNvSpPr txBox="1">
              <a:spLocks noChangeArrowheads="1"/>
            </p:cNvSpPr>
            <p:nvPr/>
          </p:nvSpPr>
          <p:spPr bwMode="auto">
            <a:xfrm>
              <a:off x="2341" y="8878"/>
              <a:ext cx="1008" cy="432"/>
            </a:xfrm>
            <a:prstGeom prst="rect">
              <a:avLst/>
            </a:prstGeom>
            <a:solidFill>
              <a:srgbClr val="FFFFFF"/>
            </a:solidFill>
            <a:ln w="9525" algn="ctr">
              <a:solidFill>
                <a:srgbClr val="FFFFFF"/>
              </a:solidFill>
              <a:miter lim="800000"/>
              <a:headEnd/>
              <a:tailEnd/>
            </a:ln>
          </p:spPr>
          <p:txBody>
            <a:bodyPr/>
            <a:lstStyle/>
            <a:p>
              <a:r>
                <a:rPr lang="hr-HR" sz="1200"/>
                <a:t>1,5m </a:t>
              </a:r>
              <a:endParaRPr lang="hr-HR"/>
            </a:p>
          </p:txBody>
        </p:sp>
        <p:sp>
          <p:nvSpPr>
            <p:cNvPr id="47123" name="Line 21"/>
            <p:cNvSpPr>
              <a:spLocks noChangeShapeType="1"/>
            </p:cNvSpPr>
            <p:nvPr/>
          </p:nvSpPr>
          <p:spPr bwMode="auto">
            <a:xfrm>
              <a:off x="3061" y="8014"/>
              <a:ext cx="5760" cy="1"/>
            </a:xfrm>
            <a:prstGeom prst="line">
              <a:avLst/>
            </a:prstGeom>
            <a:noFill/>
            <a:ln w="9525">
              <a:solidFill>
                <a:srgbClr val="000000"/>
              </a:solidFill>
              <a:prstDash val="dash"/>
              <a:round/>
              <a:headEnd/>
              <a:tailEnd/>
            </a:ln>
          </p:spPr>
          <p:txBody>
            <a:bodyPr/>
            <a:lstStyle/>
            <a:p>
              <a:endParaRPr lang="hr-HR"/>
            </a:p>
          </p:txBody>
        </p:sp>
        <p:sp>
          <p:nvSpPr>
            <p:cNvPr id="47124" name="Line 22"/>
            <p:cNvSpPr>
              <a:spLocks noChangeShapeType="1"/>
            </p:cNvSpPr>
            <p:nvPr/>
          </p:nvSpPr>
          <p:spPr bwMode="auto">
            <a:xfrm>
              <a:off x="2917" y="10174"/>
              <a:ext cx="5904" cy="1"/>
            </a:xfrm>
            <a:prstGeom prst="line">
              <a:avLst/>
            </a:prstGeom>
            <a:noFill/>
            <a:ln w="9525">
              <a:solidFill>
                <a:srgbClr val="000000"/>
              </a:solidFill>
              <a:prstDash val="dash"/>
              <a:round/>
              <a:headEnd/>
              <a:tailEnd/>
            </a:ln>
          </p:spPr>
          <p:txBody>
            <a:bodyPr/>
            <a:lstStyle/>
            <a:p>
              <a:endParaRPr lang="hr-HR"/>
            </a:p>
          </p:txBody>
        </p:sp>
        <p:sp>
          <p:nvSpPr>
            <p:cNvPr id="47125" name="Line 23"/>
            <p:cNvSpPr>
              <a:spLocks noChangeShapeType="1"/>
            </p:cNvSpPr>
            <p:nvPr/>
          </p:nvSpPr>
          <p:spPr bwMode="auto">
            <a:xfrm>
              <a:off x="2917" y="10318"/>
              <a:ext cx="0" cy="0"/>
            </a:xfrm>
            <a:prstGeom prst="line">
              <a:avLst/>
            </a:prstGeom>
            <a:noFill/>
            <a:ln w="9525">
              <a:solidFill>
                <a:srgbClr val="000000"/>
              </a:solidFill>
              <a:round/>
              <a:headEnd/>
              <a:tailEnd/>
            </a:ln>
          </p:spPr>
          <p:txBody>
            <a:bodyPr/>
            <a:lstStyle/>
            <a:p>
              <a:endParaRPr lang="hr-HR"/>
            </a:p>
          </p:txBody>
        </p:sp>
        <p:sp>
          <p:nvSpPr>
            <p:cNvPr id="47126" name="Line 24"/>
            <p:cNvSpPr>
              <a:spLocks noChangeShapeType="1"/>
            </p:cNvSpPr>
            <p:nvPr/>
          </p:nvSpPr>
          <p:spPr bwMode="auto">
            <a:xfrm>
              <a:off x="2917" y="10174"/>
              <a:ext cx="0" cy="0"/>
            </a:xfrm>
            <a:prstGeom prst="line">
              <a:avLst/>
            </a:prstGeom>
            <a:noFill/>
            <a:ln w="9525">
              <a:solidFill>
                <a:srgbClr val="000000"/>
              </a:solidFill>
              <a:round/>
              <a:headEnd/>
              <a:tailEnd/>
            </a:ln>
          </p:spPr>
          <p:txBody>
            <a:bodyPr/>
            <a:lstStyle/>
            <a:p>
              <a:endParaRPr lang="hr-HR"/>
            </a:p>
          </p:txBody>
        </p:sp>
        <p:sp>
          <p:nvSpPr>
            <p:cNvPr id="47127" name="Line 25"/>
            <p:cNvSpPr>
              <a:spLocks noChangeShapeType="1"/>
            </p:cNvSpPr>
            <p:nvPr/>
          </p:nvSpPr>
          <p:spPr bwMode="auto">
            <a:xfrm>
              <a:off x="2917" y="10174"/>
              <a:ext cx="5904" cy="1"/>
            </a:xfrm>
            <a:prstGeom prst="line">
              <a:avLst/>
            </a:prstGeom>
            <a:noFill/>
            <a:ln w="9525">
              <a:solidFill>
                <a:srgbClr val="000000"/>
              </a:solidFill>
              <a:prstDash val="dash"/>
              <a:round/>
              <a:headEnd/>
              <a:tailEnd/>
            </a:ln>
          </p:spPr>
          <p:txBody>
            <a:bodyPr/>
            <a:lstStyle/>
            <a:p>
              <a:endParaRPr lang="hr-HR"/>
            </a:p>
          </p:txBody>
        </p:sp>
        <p:sp>
          <p:nvSpPr>
            <p:cNvPr id="47128" name="Line 26"/>
            <p:cNvSpPr>
              <a:spLocks noChangeShapeType="1"/>
            </p:cNvSpPr>
            <p:nvPr/>
          </p:nvSpPr>
          <p:spPr bwMode="auto">
            <a:xfrm>
              <a:off x="4501" y="8014"/>
              <a:ext cx="0" cy="0"/>
            </a:xfrm>
            <a:prstGeom prst="line">
              <a:avLst/>
            </a:prstGeom>
            <a:noFill/>
            <a:ln w="9525">
              <a:solidFill>
                <a:srgbClr val="000000"/>
              </a:solidFill>
              <a:round/>
              <a:headEnd/>
              <a:tailEnd/>
            </a:ln>
          </p:spPr>
          <p:txBody>
            <a:bodyPr/>
            <a:lstStyle/>
            <a:p>
              <a:endParaRPr lang="hr-HR"/>
            </a:p>
          </p:txBody>
        </p:sp>
        <p:sp>
          <p:nvSpPr>
            <p:cNvPr id="47129" name="Line 27"/>
            <p:cNvSpPr>
              <a:spLocks noChangeShapeType="1"/>
            </p:cNvSpPr>
            <p:nvPr/>
          </p:nvSpPr>
          <p:spPr bwMode="auto">
            <a:xfrm flipV="1">
              <a:off x="5941" y="5854"/>
              <a:ext cx="1" cy="432"/>
            </a:xfrm>
            <a:prstGeom prst="line">
              <a:avLst/>
            </a:prstGeom>
            <a:noFill/>
            <a:ln w="9525">
              <a:solidFill>
                <a:srgbClr val="000000"/>
              </a:solidFill>
              <a:round/>
              <a:headEnd/>
              <a:tailEnd/>
            </a:ln>
          </p:spPr>
          <p:txBody>
            <a:bodyPr/>
            <a:lstStyle/>
            <a:p>
              <a:endParaRPr lang="hr-HR"/>
            </a:p>
          </p:txBody>
        </p:sp>
        <p:sp>
          <p:nvSpPr>
            <p:cNvPr id="47130" name="Line 28"/>
            <p:cNvSpPr>
              <a:spLocks noChangeShapeType="1"/>
            </p:cNvSpPr>
            <p:nvPr/>
          </p:nvSpPr>
          <p:spPr bwMode="auto">
            <a:xfrm>
              <a:off x="3205" y="5854"/>
              <a:ext cx="1" cy="432"/>
            </a:xfrm>
            <a:prstGeom prst="line">
              <a:avLst/>
            </a:prstGeom>
            <a:noFill/>
            <a:ln w="9525">
              <a:solidFill>
                <a:srgbClr val="000000"/>
              </a:solidFill>
              <a:round/>
              <a:headEnd/>
              <a:tailEnd/>
            </a:ln>
          </p:spPr>
          <p:txBody>
            <a:bodyPr/>
            <a:lstStyle/>
            <a:p>
              <a:endParaRPr lang="hr-HR"/>
            </a:p>
          </p:txBody>
        </p:sp>
        <p:sp>
          <p:nvSpPr>
            <p:cNvPr id="47131" name="Line 29"/>
            <p:cNvSpPr>
              <a:spLocks noChangeShapeType="1"/>
            </p:cNvSpPr>
            <p:nvPr/>
          </p:nvSpPr>
          <p:spPr bwMode="auto">
            <a:xfrm>
              <a:off x="3205" y="6142"/>
              <a:ext cx="2736" cy="1"/>
            </a:xfrm>
            <a:prstGeom prst="line">
              <a:avLst/>
            </a:prstGeom>
            <a:noFill/>
            <a:ln w="19050">
              <a:solidFill>
                <a:srgbClr val="000000"/>
              </a:solidFill>
              <a:round/>
              <a:headEnd type="triangle" w="med" len="med"/>
              <a:tailEnd type="triangle" w="med" len="med"/>
            </a:ln>
          </p:spPr>
          <p:txBody>
            <a:bodyPr/>
            <a:lstStyle/>
            <a:p>
              <a:endParaRPr lang="hr-HR"/>
            </a:p>
          </p:txBody>
        </p:sp>
        <p:sp>
          <p:nvSpPr>
            <p:cNvPr id="47132" name="Text Box 30"/>
            <p:cNvSpPr txBox="1">
              <a:spLocks noChangeArrowheads="1"/>
            </p:cNvSpPr>
            <p:nvPr/>
          </p:nvSpPr>
          <p:spPr bwMode="auto">
            <a:xfrm>
              <a:off x="4213" y="5566"/>
              <a:ext cx="1008" cy="432"/>
            </a:xfrm>
            <a:prstGeom prst="rect">
              <a:avLst/>
            </a:prstGeom>
            <a:solidFill>
              <a:srgbClr val="FFFFFF"/>
            </a:solidFill>
            <a:ln w="9525" algn="ctr">
              <a:solidFill>
                <a:srgbClr val="FFFFFF"/>
              </a:solidFill>
              <a:miter lim="800000"/>
              <a:headEnd/>
              <a:tailEnd/>
            </a:ln>
          </p:spPr>
          <p:txBody>
            <a:bodyPr/>
            <a:lstStyle/>
            <a:p>
              <a:r>
                <a:rPr lang="hr-HR" sz="1200"/>
                <a:t>max 8 m </a:t>
              </a:r>
              <a:endParaRPr lang="hr-HR"/>
            </a:p>
          </p:txBody>
        </p:sp>
        <p:sp>
          <p:nvSpPr>
            <p:cNvPr id="47133" name="Line 31"/>
            <p:cNvSpPr>
              <a:spLocks noChangeShapeType="1"/>
            </p:cNvSpPr>
            <p:nvPr/>
          </p:nvSpPr>
          <p:spPr bwMode="auto">
            <a:xfrm flipV="1">
              <a:off x="4645" y="6718"/>
              <a:ext cx="0" cy="432"/>
            </a:xfrm>
            <a:prstGeom prst="line">
              <a:avLst/>
            </a:prstGeom>
            <a:noFill/>
            <a:ln w="9525">
              <a:solidFill>
                <a:srgbClr val="000000"/>
              </a:solidFill>
              <a:round/>
              <a:headEnd/>
              <a:tailEnd/>
            </a:ln>
          </p:spPr>
          <p:txBody>
            <a:bodyPr/>
            <a:lstStyle/>
            <a:p>
              <a:endParaRPr lang="hr-HR"/>
            </a:p>
          </p:txBody>
        </p:sp>
        <p:sp>
          <p:nvSpPr>
            <p:cNvPr id="47134" name="Line 32"/>
            <p:cNvSpPr>
              <a:spLocks noChangeShapeType="1"/>
            </p:cNvSpPr>
            <p:nvPr/>
          </p:nvSpPr>
          <p:spPr bwMode="auto">
            <a:xfrm flipV="1">
              <a:off x="7525" y="6718"/>
              <a:ext cx="0" cy="432"/>
            </a:xfrm>
            <a:prstGeom prst="line">
              <a:avLst/>
            </a:prstGeom>
            <a:noFill/>
            <a:ln w="9525">
              <a:solidFill>
                <a:srgbClr val="000000"/>
              </a:solidFill>
              <a:round/>
              <a:headEnd/>
              <a:tailEnd/>
            </a:ln>
          </p:spPr>
          <p:txBody>
            <a:bodyPr/>
            <a:lstStyle/>
            <a:p>
              <a:endParaRPr lang="hr-HR"/>
            </a:p>
          </p:txBody>
        </p:sp>
        <p:sp>
          <p:nvSpPr>
            <p:cNvPr id="47135" name="Line 33"/>
            <p:cNvSpPr>
              <a:spLocks noChangeShapeType="1"/>
            </p:cNvSpPr>
            <p:nvPr/>
          </p:nvSpPr>
          <p:spPr bwMode="auto">
            <a:xfrm>
              <a:off x="4645" y="7006"/>
              <a:ext cx="2880" cy="0"/>
            </a:xfrm>
            <a:prstGeom prst="line">
              <a:avLst/>
            </a:prstGeom>
            <a:noFill/>
            <a:ln w="28575">
              <a:solidFill>
                <a:srgbClr val="000000"/>
              </a:solidFill>
              <a:round/>
              <a:headEnd type="triangle" w="med" len="med"/>
              <a:tailEnd type="triangle" w="med" len="med"/>
            </a:ln>
          </p:spPr>
          <p:txBody>
            <a:bodyPr/>
            <a:lstStyle/>
            <a:p>
              <a:endParaRPr lang="hr-HR"/>
            </a:p>
          </p:txBody>
        </p:sp>
        <p:sp>
          <p:nvSpPr>
            <p:cNvPr id="47136" name="Text Box 34"/>
            <p:cNvSpPr txBox="1">
              <a:spLocks noChangeArrowheads="1"/>
            </p:cNvSpPr>
            <p:nvPr/>
          </p:nvSpPr>
          <p:spPr bwMode="auto">
            <a:xfrm>
              <a:off x="5509" y="6430"/>
              <a:ext cx="1008" cy="432"/>
            </a:xfrm>
            <a:prstGeom prst="rect">
              <a:avLst/>
            </a:prstGeom>
            <a:solidFill>
              <a:srgbClr val="FFFFFF"/>
            </a:solidFill>
            <a:ln w="9525" algn="ctr">
              <a:solidFill>
                <a:srgbClr val="FFFFFF"/>
              </a:solidFill>
              <a:miter lim="800000"/>
              <a:headEnd/>
              <a:tailEnd/>
            </a:ln>
          </p:spPr>
          <p:txBody>
            <a:bodyPr/>
            <a:lstStyle/>
            <a:p>
              <a:r>
                <a:rPr lang="hr-HR" sz="1200"/>
                <a:t>max 8 m </a:t>
              </a:r>
              <a:endParaRPr lang="hr-HR"/>
            </a:p>
          </p:txBody>
        </p:sp>
        <p:sp>
          <p:nvSpPr>
            <p:cNvPr id="47137" name="Line 35"/>
            <p:cNvSpPr>
              <a:spLocks noChangeShapeType="1"/>
            </p:cNvSpPr>
            <p:nvPr/>
          </p:nvSpPr>
          <p:spPr bwMode="auto">
            <a:xfrm>
              <a:off x="3637" y="10174"/>
              <a:ext cx="0" cy="720"/>
            </a:xfrm>
            <a:prstGeom prst="line">
              <a:avLst/>
            </a:prstGeom>
            <a:noFill/>
            <a:ln w="28575">
              <a:solidFill>
                <a:srgbClr val="000000"/>
              </a:solidFill>
              <a:round/>
              <a:headEnd type="triangle" w="med" len="med"/>
              <a:tailEnd type="triangle" w="med" len="med"/>
            </a:ln>
          </p:spPr>
          <p:txBody>
            <a:bodyPr/>
            <a:lstStyle/>
            <a:p>
              <a:endParaRPr lang="hr-HR"/>
            </a:p>
          </p:txBody>
        </p:sp>
        <p:sp>
          <p:nvSpPr>
            <p:cNvPr id="47138" name="Line 36"/>
            <p:cNvSpPr>
              <a:spLocks noChangeShapeType="1"/>
            </p:cNvSpPr>
            <p:nvPr/>
          </p:nvSpPr>
          <p:spPr bwMode="auto">
            <a:xfrm>
              <a:off x="2341" y="8878"/>
              <a:ext cx="1" cy="288"/>
            </a:xfrm>
            <a:prstGeom prst="line">
              <a:avLst/>
            </a:prstGeom>
            <a:noFill/>
            <a:ln w="28575">
              <a:solidFill>
                <a:srgbClr val="000000"/>
              </a:solidFill>
              <a:round/>
              <a:headEnd/>
              <a:tailEnd/>
            </a:ln>
          </p:spPr>
          <p:txBody>
            <a:bodyPr/>
            <a:lstStyle/>
            <a:p>
              <a:endParaRPr lang="hr-HR"/>
            </a:p>
          </p:txBody>
        </p:sp>
        <p:sp>
          <p:nvSpPr>
            <p:cNvPr id="47139" name="Rectangle 37"/>
            <p:cNvSpPr>
              <a:spLocks noChangeArrowheads="1"/>
            </p:cNvSpPr>
            <p:nvPr/>
          </p:nvSpPr>
          <p:spPr bwMode="auto">
            <a:xfrm>
              <a:off x="2917" y="8878"/>
              <a:ext cx="144" cy="432"/>
            </a:xfrm>
            <a:prstGeom prst="rect">
              <a:avLst/>
            </a:prstGeom>
            <a:solidFill>
              <a:srgbClr val="FF0000"/>
            </a:solidFill>
            <a:ln w="9525" algn="ctr">
              <a:solidFill>
                <a:srgbClr val="000000"/>
              </a:solidFill>
              <a:miter lim="800000"/>
              <a:headEnd/>
              <a:tailEnd/>
            </a:ln>
          </p:spPr>
          <p:txBody>
            <a:bodyPr/>
            <a:lstStyle/>
            <a:p>
              <a:endParaRPr lang="en-US"/>
            </a:p>
          </p:txBody>
        </p:sp>
        <p:sp>
          <p:nvSpPr>
            <p:cNvPr id="47140" name="Line 38"/>
            <p:cNvSpPr>
              <a:spLocks noChangeShapeType="1"/>
            </p:cNvSpPr>
            <p:nvPr/>
          </p:nvSpPr>
          <p:spPr bwMode="auto">
            <a:xfrm>
              <a:off x="2341" y="9022"/>
              <a:ext cx="0" cy="432"/>
            </a:xfrm>
            <a:prstGeom prst="line">
              <a:avLst/>
            </a:prstGeom>
            <a:noFill/>
            <a:ln w="28575">
              <a:solidFill>
                <a:srgbClr val="000000"/>
              </a:solidFill>
              <a:round/>
              <a:headEnd/>
              <a:tailEnd/>
            </a:ln>
          </p:spPr>
          <p:txBody>
            <a:bodyPr/>
            <a:lstStyle/>
            <a:p>
              <a:endParaRPr lang="hr-HR"/>
            </a:p>
          </p:txBody>
        </p:sp>
        <p:sp>
          <p:nvSpPr>
            <p:cNvPr id="47141" name="Text Box 39"/>
            <p:cNvSpPr txBox="1">
              <a:spLocks noChangeArrowheads="1"/>
            </p:cNvSpPr>
            <p:nvPr/>
          </p:nvSpPr>
          <p:spPr bwMode="auto">
            <a:xfrm>
              <a:off x="3637" y="10318"/>
              <a:ext cx="864" cy="432"/>
            </a:xfrm>
            <a:prstGeom prst="rect">
              <a:avLst/>
            </a:prstGeom>
            <a:solidFill>
              <a:srgbClr val="FFFFFF"/>
            </a:solidFill>
            <a:ln w="9525" algn="ctr">
              <a:solidFill>
                <a:srgbClr val="FFFFFF"/>
              </a:solidFill>
              <a:miter lim="800000"/>
              <a:headEnd/>
              <a:tailEnd/>
            </a:ln>
          </p:spPr>
          <p:txBody>
            <a:bodyPr/>
            <a:lstStyle/>
            <a:p>
              <a:r>
                <a:rPr lang="hr-HR" sz="1200"/>
                <a:t>0,25 m</a:t>
              </a:r>
              <a:endParaRPr lang="hr-HR"/>
            </a:p>
          </p:txBody>
        </p:sp>
        <p:sp>
          <p:nvSpPr>
            <p:cNvPr id="47142" name="Text Box 40"/>
            <p:cNvSpPr txBox="1">
              <a:spLocks noChangeArrowheads="1"/>
            </p:cNvSpPr>
            <p:nvPr/>
          </p:nvSpPr>
          <p:spPr bwMode="auto">
            <a:xfrm>
              <a:off x="6621" y="10452"/>
              <a:ext cx="1872" cy="432"/>
            </a:xfrm>
            <a:prstGeom prst="rect">
              <a:avLst/>
            </a:prstGeom>
            <a:solidFill>
              <a:srgbClr val="FFFFFF"/>
            </a:solidFill>
            <a:ln w="9525" algn="ctr">
              <a:solidFill>
                <a:srgbClr val="FFFFFF"/>
              </a:solidFill>
              <a:miter lim="800000"/>
              <a:headEnd/>
              <a:tailEnd/>
            </a:ln>
          </p:spPr>
          <p:txBody>
            <a:bodyPr/>
            <a:lstStyle/>
            <a:p>
              <a:r>
                <a:rPr lang="hr-HR" sz="1200"/>
                <a:t>Nivo površine tla</a:t>
              </a:r>
              <a:endParaRPr lang="hr-HR"/>
            </a:p>
          </p:txBody>
        </p:sp>
        <p:sp>
          <p:nvSpPr>
            <p:cNvPr id="47143" name="Freeform 41"/>
            <p:cNvSpPr>
              <a:spLocks/>
            </p:cNvSpPr>
            <p:nvPr/>
          </p:nvSpPr>
          <p:spPr bwMode="auto">
            <a:xfrm>
              <a:off x="5365" y="7726"/>
              <a:ext cx="1296" cy="720"/>
            </a:xfrm>
            <a:custGeom>
              <a:avLst/>
              <a:gdLst>
                <a:gd name="T0" fmla="*/ 1 w 4128"/>
                <a:gd name="T1" fmla="*/ 0 h 2642"/>
                <a:gd name="T2" fmla="*/ 0 w 4128"/>
                <a:gd name="T3" fmla="*/ 0 h 2642"/>
                <a:gd name="T4" fmla="*/ 1 w 4128"/>
                <a:gd name="T5" fmla="*/ 0 h 2642"/>
                <a:gd name="T6" fmla="*/ 1 w 4128"/>
                <a:gd name="T7" fmla="*/ 0 h 2642"/>
                <a:gd name="T8" fmla="*/ 0 60000 65536"/>
                <a:gd name="T9" fmla="*/ 0 60000 65536"/>
                <a:gd name="T10" fmla="*/ 0 60000 65536"/>
                <a:gd name="T11" fmla="*/ 0 60000 65536"/>
                <a:gd name="T12" fmla="*/ 0 w 4128"/>
                <a:gd name="T13" fmla="*/ 0 h 2642"/>
                <a:gd name="T14" fmla="*/ 4128 w 4128"/>
                <a:gd name="T15" fmla="*/ 2642 h 2642"/>
              </a:gdLst>
              <a:ahLst/>
              <a:cxnLst>
                <a:cxn ang="T8">
                  <a:pos x="T0" y="T1"/>
                </a:cxn>
                <a:cxn ang="T9">
                  <a:pos x="T2" y="T3"/>
                </a:cxn>
                <a:cxn ang="T10">
                  <a:pos x="T4" y="T5"/>
                </a:cxn>
                <a:cxn ang="T11">
                  <a:pos x="T6" y="T7"/>
                </a:cxn>
              </a:cxnLst>
              <a:rect l="T12" t="T13" r="T14" b="T15"/>
              <a:pathLst>
                <a:path w="4128" h="2642">
                  <a:moveTo>
                    <a:pt x="2052" y="2642"/>
                  </a:moveTo>
                  <a:lnTo>
                    <a:pt x="0" y="0"/>
                  </a:lnTo>
                  <a:lnTo>
                    <a:pt x="4128" y="0"/>
                  </a:lnTo>
                  <a:lnTo>
                    <a:pt x="2052" y="2642"/>
                  </a:lnTo>
                  <a:close/>
                </a:path>
              </a:pathLst>
            </a:custGeom>
            <a:solidFill>
              <a:srgbClr val="FF0000"/>
            </a:solidFill>
            <a:ln w="6985">
              <a:solidFill>
                <a:srgbClr val="000000"/>
              </a:solidFill>
              <a:round/>
              <a:headEnd/>
              <a:tailEnd/>
            </a:ln>
          </p:spPr>
          <p:txBody>
            <a:bodyPr/>
            <a:lstStyle/>
            <a:p>
              <a:endParaRPr lang="en-US"/>
            </a:p>
          </p:txBody>
        </p:sp>
        <p:pic>
          <p:nvPicPr>
            <p:cNvPr id="47144" name="Picture 42"/>
            <p:cNvPicPr>
              <a:picLocks noChangeAspect="1" noChangeArrowheads="1"/>
            </p:cNvPicPr>
            <p:nvPr/>
          </p:nvPicPr>
          <p:blipFill>
            <a:blip r:embed="rId3" cstate="print"/>
            <a:srcRect/>
            <a:stretch>
              <a:fillRect/>
            </a:stretch>
          </p:blipFill>
          <p:spPr bwMode="auto">
            <a:xfrm>
              <a:off x="5941" y="7870"/>
              <a:ext cx="241" cy="288"/>
            </a:xfrm>
            <a:prstGeom prst="rect">
              <a:avLst/>
            </a:prstGeom>
            <a:noFill/>
            <a:ln w="9525">
              <a:noFill/>
              <a:miter lim="800000"/>
              <a:headEnd/>
              <a:tailEnd/>
            </a:ln>
          </p:spPr>
        </p:pic>
        <p:sp>
          <p:nvSpPr>
            <p:cNvPr id="47145" name="Rectangle 43"/>
            <p:cNvSpPr>
              <a:spLocks noChangeArrowheads="1"/>
            </p:cNvSpPr>
            <p:nvPr/>
          </p:nvSpPr>
          <p:spPr bwMode="auto">
            <a:xfrm>
              <a:off x="7341" y="5350"/>
              <a:ext cx="1418" cy="262"/>
            </a:xfrm>
            <a:prstGeom prst="rect">
              <a:avLst/>
            </a:prstGeom>
            <a:noFill/>
            <a:ln w="9525">
              <a:noFill/>
              <a:miter lim="800000"/>
              <a:headEnd/>
              <a:tailEnd/>
            </a:ln>
          </p:spPr>
          <p:txBody>
            <a:bodyPr/>
            <a:lstStyle/>
            <a:p>
              <a:endParaRPr lang="en-US"/>
            </a:p>
          </p:txBody>
        </p:sp>
        <p:sp>
          <p:nvSpPr>
            <p:cNvPr id="47146" name="Line 44"/>
            <p:cNvSpPr>
              <a:spLocks noChangeShapeType="1"/>
            </p:cNvSpPr>
            <p:nvPr/>
          </p:nvSpPr>
          <p:spPr bwMode="auto">
            <a:xfrm>
              <a:off x="3061" y="9022"/>
              <a:ext cx="0" cy="0"/>
            </a:xfrm>
            <a:prstGeom prst="line">
              <a:avLst/>
            </a:prstGeom>
            <a:noFill/>
            <a:ln w="9525">
              <a:solidFill>
                <a:srgbClr val="000000"/>
              </a:solidFill>
              <a:round/>
              <a:headEnd/>
              <a:tailEnd/>
            </a:ln>
          </p:spPr>
          <p:txBody>
            <a:bodyPr/>
            <a:lstStyle/>
            <a:p>
              <a:endParaRPr lang="hr-HR"/>
            </a:p>
          </p:txBody>
        </p:sp>
        <p:sp>
          <p:nvSpPr>
            <p:cNvPr id="47147" name="Line 45"/>
            <p:cNvSpPr>
              <a:spLocks noChangeShapeType="1"/>
            </p:cNvSpPr>
            <p:nvPr/>
          </p:nvSpPr>
          <p:spPr bwMode="auto">
            <a:xfrm>
              <a:off x="2917" y="8014"/>
              <a:ext cx="144" cy="0"/>
            </a:xfrm>
            <a:prstGeom prst="line">
              <a:avLst/>
            </a:prstGeom>
            <a:noFill/>
            <a:ln w="9525">
              <a:solidFill>
                <a:srgbClr val="000000"/>
              </a:solidFill>
              <a:round/>
              <a:headEnd/>
              <a:tailEnd/>
            </a:ln>
          </p:spPr>
          <p:txBody>
            <a:bodyPr/>
            <a:lstStyle/>
            <a:p>
              <a:endParaRPr lang="hr-HR"/>
            </a:p>
          </p:txBody>
        </p:sp>
        <p:sp>
          <p:nvSpPr>
            <p:cNvPr id="47148" name="Line 46"/>
            <p:cNvSpPr>
              <a:spLocks noChangeShapeType="1"/>
            </p:cNvSpPr>
            <p:nvPr/>
          </p:nvSpPr>
          <p:spPr bwMode="auto">
            <a:xfrm>
              <a:off x="2917" y="8014"/>
              <a:ext cx="1" cy="864"/>
            </a:xfrm>
            <a:prstGeom prst="line">
              <a:avLst/>
            </a:prstGeom>
            <a:noFill/>
            <a:ln w="9525">
              <a:solidFill>
                <a:srgbClr val="000000"/>
              </a:solidFill>
              <a:round/>
              <a:headEnd/>
              <a:tailEnd/>
            </a:ln>
          </p:spPr>
          <p:txBody>
            <a:bodyPr/>
            <a:lstStyle/>
            <a:p>
              <a:endParaRPr lang="hr-HR"/>
            </a:p>
          </p:txBody>
        </p:sp>
        <p:sp>
          <p:nvSpPr>
            <p:cNvPr id="47149" name="Line 47"/>
            <p:cNvSpPr>
              <a:spLocks noChangeShapeType="1"/>
            </p:cNvSpPr>
            <p:nvPr/>
          </p:nvSpPr>
          <p:spPr bwMode="auto">
            <a:xfrm>
              <a:off x="2917" y="8878"/>
              <a:ext cx="1" cy="1"/>
            </a:xfrm>
            <a:prstGeom prst="line">
              <a:avLst/>
            </a:prstGeom>
            <a:noFill/>
            <a:ln w="9525">
              <a:solidFill>
                <a:srgbClr val="000000"/>
              </a:solidFill>
              <a:round/>
              <a:headEnd/>
              <a:tailEnd/>
            </a:ln>
          </p:spPr>
          <p:txBody>
            <a:bodyPr/>
            <a:lstStyle/>
            <a:p>
              <a:endParaRPr lang="hr-HR"/>
            </a:p>
          </p:txBody>
        </p:sp>
        <p:sp>
          <p:nvSpPr>
            <p:cNvPr id="47150" name="Rectangle 48"/>
            <p:cNvSpPr>
              <a:spLocks noChangeArrowheads="1"/>
            </p:cNvSpPr>
            <p:nvPr/>
          </p:nvSpPr>
          <p:spPr bwMode="auto">
            <a:xfrm>
              <a:off x="2917" y="8158"/>
              <a:ext cx="144" cy="864"/>
            </a:xfrm>
            <a:prstGeom prst="rect">
              <a:avLst/>
            </a:prstGeom>
            <a:solidFill>
              <a:srgbClr val="FFFFFF"/>
            </a:solidFill>
            <a:ln w="9525" algn="ctr">
              <a:solidFill>
                <a:srgbClr val="000000"/>
              </a:solidFill>
              <a:miter lim="800000"/>
              <a:headEnd/>
              <a:tailEnd/>
            </a:ln>
          </p:spPr>
          <p:txBody>
            <a:bodyPr/>
            <a:lstStyle/>
            <a:p>
              <a:endParaRPr lang="en-US"/>
            </a:p>
          </p:txBody>
        </p:sp>
        <p:sp>
          <p:nvSpPr>
            <p:cNvPr id="47151" name="Rectangle 49"/>
            <p:cNvSpPr>
              <a:spLocks noChangeArrowheads="1"/>
            </p:cNvSpPr>
            <p:nvPr/>
          </p:nvSpPr>
          <p:spPr bwMode="auto">
            <a:xfrm>
              <a:off x="2917" y="10030"/>
              <a:ext cx="144" cy="864"/>
            </a:xfrm>
            <a:prstGeom prst="rect">
              <a:avLst/>
            </a:prstGeom>
            <a:solidFill>
              <a:srgbClr val="FFFFFF"/>
            </a:solidFill>
            <a:ln w="9525" algn="ctr">
              <a:solidFill>
                <a:srgbClr val="000000"/>
              </a:solidFill>
              <a:miter lim="800000"/>
              <a:headEnd/>
              <a:tailEnd/>
            </a:ln>
          </p:spPr>
          <p:txBody>
            <a:bodyPr/>
            <a:lstStyle/>
            <a:p>
              <a:endParaRPr lang="en-US"/>
            </a:p>
          </p:txBody>
        </p:sp>
        <p:sp>
          <p:nvSpPr>
            <p:cNvPr id="47152" name="Line 50"/>
            <p:cNvSpPr>
              <a:spLocks noChangeShapeType="1"/>
            </p:cNvSpPr>
            <p:nvPr/>
          </p:nvSpPr>
          <p:spPr bwMode="auto">
            <a:xfrm>
              <a:off x="3061" y="9166"/>
              <a:ext cx="5904" cy="0"/>
            </a:xfrm>
            <a:prstGeom prst="line">
              <a:avLst/>
            </a:prstGeom>
            <a:noFill/>
            <a:ln w="9525">
              <a:solidFill>
                <a:srgbClr val="000000"/>
              </a:solidFill>
              <a:prstDash val="dashDot"/>
              <a:round/>
              <a:headEnd/>
              <a:tailEnd/>
            </a:ln>
          </p:spPr>
          <p:txBody>
            <a:bodyPr/>
            <a:lstStyle/>
            <a:p>
              <a:endParaRPr lang="hr-HR"/>
            </a:p>
          </p:txBody>
        </p:sp>
        <p:sp>
          <p:nvSpPr>
            <p:cNvPr id="47153" name="Rectangle 51"/>
            <p:cNvSpPr>
              <a:spLocks noChangeArrowheads="1"/>
            </p:cNvSpPr>
            <p:nvPr/>
          </p:nvSpPr>
          <p:spPr bwMode="auto">
            <a:xfrm>
              <a:off x="5941" y="8302"/>
              <a:ext cx="144" cy="720"/>
            </a:xfrm>
            <a:prstGeom prst="rect">
              <a:avLst/>
            </a:prstGeom>
            <a:solidFill>
              <a:srgbClr val="FFFFFF"/>
            </a:solidFill>
            <a:ln w="9525" algn="ctr">
              <a:solidFill>
                <a:srgbClr val="000000"/>
              </a:solidFill>
              <a:miter lim="800000"/>
              <a:headEnd/>
              <a:tailEnd/>
            </a:ln>
          </p:spPr>
          <p:txBody>
            <a:bodyPr/>
            <a:lstStyle/>
            <a:p>
              <a:endParaRPr lang="en-US"/>
            </a:p>
          </p:txBody>
        </p:sp>
        <p:sp>
          <p:nvSpPr>
            <p:cNvPr id="47154" name="Rectangle 52"/>
            <p:cNvSpPr>
              <a:spLocks noChangeArrowheads="1"/>
            </p:cNvSpPr>
            <p:nvPr/>
          </p:nvSpPr>
          <p:spPr bwMode="auto">
            <a:xfrm>
              <a:off x="5941" y="10030"/>
              <a:ext cx="144" cy="864"/>
            </a:xfrm>
            <a:prstGeom prst="rect">
              <a:avLst/>
            </a:prstGeom>
            <a:solidFill>
              <a:srgbClr val="FFFFFF"/>
            </a:solidFill>
            <a:ln w="9525" algn="ctr">
              <a:solidFill>
                <a:srgbClr val="000000"/>
              </a:solidFill>
              <a:miter lim="800000"/>
              <a:headEnd/>
              <a:tailEnd/>
            </a:ln>
          </p:spPr>
          <p:txBody>
            <a:bodyPr/>
            <a:lstStyle/>
            <a:p>
              <a:endParaRPr lang="en-US"/>
            </a:p>
          </p:txBody>
        </p:sp>
        <p:sp>
          <p:nvSpPr>
            <p:cNvPr id="47155" name="Rectangle 53"/>
            <p:cNvSpPr>
              <a:spLocks noChangeArrowheads="1"/>
            </p:cNvSpPr>
            <p:nvPr/>
          </p:nvSpPr>
          <p:spPr bwMode="auto">
            <a:xfrm>
              <a:off x="8821" y="10030"/>
              <a:ext cx="144" cy="864"/>
            </a:xfrm>
            <a:prstGeom prst="rect">
              <a:avLst/>
            </a:prstGeom>
            <a:solidFill>
              <a:srgbClr val="FFFFFF"/>
            </a:solidFill>
            <a:ln w="9525" algn="ctr">
              <a:solidFill>
                <a:srgbClr val="000000"/>
              </a:solidFill>
              <a:miter lim="800000"/>
              <a:headEnd/>
              <a:tailEnd/>
            </a:ln>
          </p:spPr>
          <p:txBody>
            <a:bodyPr/>
            <a:lstStyle/>
            <a:p>
              <a:endParaRPr lang="en-US"/>
            </a:p>
          </p:txBody>
        </p:sp>
        <p:sp>
          <p:nvSpPr>
            <p:cNvPr id="47156" name="Rectangle 54"/>
            <p:cNvSpPr>
              <a:spLocks noChangeArrowheads="1"/>
            </p:cNvSpPr>
            <p:nvPr/>
          </p:nvSpPr>
          <p:spPr bwMode="auto">
            <a:xfrm>
              <a:off x="8821" y="8158"/>
              <a:ext cx="144" cy="864"/>
            </a:xfrm>
            <a:prstGeom prst="rect">
              <a:avLst/>
            </a:prstGeom>
            <a:solidFill>
              <a:srgbClr val="FFFFFF"/>
            </a:solidFill>
            <a:ln w="9525" algn="ctr">
              <a:solidFill>
                <a:srgbClr val="000000"/>
              </a:solid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subTitle" idx="1"/>
          </p:nvPr>
        </p:nvSpPr>
        <p:spPr>
          <a:xfrm>
            <a:off x="152400" y="304800"/>
            <a:ext cx="8915400" cy="6248400"/>
          </a:xfrm>
          <a:noFill/>
        </p:spPr>
        <p:txBody>
          <a:bodyPr lIns="92075" tIns="46038" rIns="92075" bIns="46038"/>
          <a:lstStyle/>
          <a:p>
            <a:pPr eaLnBrk="1" hangingPunct="1"/>
            <a:endParaRPr lang="en-GB" b="1" smtClean="0"/>
          </a:p>
          <a:p>
            <a:pPr eaLnBrk="1" hangingPunct="1"/>
            <a:endParaRPr lang="hr-HR" b="1" i="1" smtClean="0">
              <a:solidFill>
                <a:schemeClr val="bg2"/>
              </a:solidFill>
            </a:endParaRPr>
          </a:p>
          <a:p>
            <a:pPr eaLnBrk="1" hangingPunct="1"/>
            <a:endParaRPr lang="hr-HR" b="1" i="1" smtClean="0">
              <a:solidFill>
                <a:schemeClr val="bg2"/>
              </a:solidFill>
            </a:endParaRPr>
          </a:p>
          <a:p>
            <a:pPr eaLnBrk="1" hangingPunct="1"/>
            <a:endParaRPr lang="hr-HR" sz="3600" b="1" smtClean="0">
              <a:solidFill>
                <a:schemeClr val="bg2"/>
              </a:solidFill>
            </a:endParaRPr>
          </a:p>
          <a:p>
            <a:pPr eaLnBrk="1" hangingPunct="1"/>
            <a:endParaRPr lang="hr-HR" sz="3600" b="1" smtClean="0">
              <a:solidFill>
                <a:schemeClr val="bg2"/>
              </a:solidFill>
            </a:endParaRPr>
          </a:p>
          <a:p>
            <a:pPr eaLnBrk="1" hangingPunct="1"/>
            <a:endParaRPr lang="hr-HR" sz="3600" b="1" i="1" smtClean="0">
              <a:solidFill>
                <a:schemeClr val="bg2"/>
              </a:solidFill>
            </a:endParaRPr>
          </a:p>
          <a:p>
            <a:pPr eaLnBrk="1" hangingPunct="1"/>
            <a:r>
              <a:rPr lang="en-GB" sz="3600" smtClean="0"/>
              <a:t/>
            </a:r>
            <a:br>
              <a:rPr lang="en-GB" sz="3600" smtClean="0"/>
            </a:br>
            <a:endParaRPr lang="en-GB" sz="3600" smtClean="0">
              <a:latin typeface="Arial CE" charset="-18"/>
            </a:endParaRPr>
          </a:p>
        </p:txBody>
      </p:sp>
      <p:sp>
        <p:nvSpPr>
          <p:cNvPr id="6148"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graphicFrame>
        <p:nvGraphicFramePr>
          <p:cNvPr id="6146" name="Object 4"/>
          <p:cNvGraphicFramePr>
            <a:graphicFrameLocks noChangeAspect="1"/>
          </p:cNvGraphicFramePr>
          <p:nvPr/>
        </p:nvGraphicFramePr>
        <p:xfrm>
          <a:off x="1524000" y="1397000"/>
          <a:ext cx="6096000" cy="4062413"/>
        </p:xfrm>
        <a:graphic>
          <a:graphicData uri="http://schemas.openxmlformats.org/presentationml/2006/ole">
            <p:oleObj spid="_x0000_s6146" name="Chart" r:id="rId4" imgW="6096130" imgH="4061399" progId="MSGraph.Chart.8">
              <p:embed followColorScheme="full"/>
            </p:oleObj>
          </a:graphicData>
        </a:graphic>
      </p:graphicFrame>
      <p:sp>
        <p:nvSpPr>
          <p:cNvPr id="6149"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pic>
        <p:nvPicPr>
          <p:cNvPr id="6150" name="Picture 6" descr="rpo091"/>
          <p:cNvPicPr>
            <a:picLocks noChangeAspect="1" noChangeArrowheads="1"/>
          </p:cNvPicPr>
          <p:nvPr/>
        </p:nvPicPr>
        <p:blipFill>
          <a:blip r:embed="rId5" cstate="print">
            <a:lum bright="-6000" contrast="18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7058" name="Rectangle 2"/>
          <p:cNvSpPr>
            <a:spLocks noGrp="1" noChangeArrowheads="1"/>
          </p:cNvSpPr>
          <p:nvPr>
            <p:ph type="subTitle" idx="1"/>
          </p:nvPr>
        </p:nvSpPr>
        <p:spPr>
          <a:xfrm>
            <a:off x="152400" y="304800"/>
            <a:ext cx="8915400" cy="6248400"/>
          </a:xfrm>
        </p:spPr>
        <p:txBody>
          <a:bodyPr/>
          <a:lstStyle/>
          <a:p>
            <a:pPr>
              <a:defRPr/>
            </a:pPr>
            <a:endParaRPr lang="en-GB" b="1"/>
          </a:p>
          <a:p>
            <a:pPr>
              <a:defRPr/>
            </a:pPr>
            <a:endParaRPr lang="hr-HR" b="1" i="1">
              <a:solidFill>
                <a:schemeClr val="bg2"/>
              </a:solidFill>
              <a:effectLst>
                <a:outerShdw blurRad="38100" dist="38100" dir="2700000" algn="tl">
                  <a:srgbClr val="FFFFFF"/>
                </a:outerShdw>
              </a:effectLst>
            </a:endParaRPr>
          </a:p>
          <a:p>
            <a:pPr>
              <a:defRPr/>
            </a:pPr>
            <a:endParaRPr lang="hr-HR" b="1" i="1">
              <a:solidFill>
                <a:schemeClr val="bg2"/>
              </a:solidFill>
              <a:effectLst>
                <a:outerShdw blurRad="38100" dist="38100" dir="2700000" algn="tl">
                  <a:srgbClr val="FFFFFF"/>
                </a:outerShdw>
              </a:effectLst>
            </a:endParaRPr>
          </a:p>
          <a:p>
            <a:pPr>
              <a:defRPr/>
            </a:pPr>
            <a:endParaRPr lang="hr-HR" sz="4000" b="1">
              <a:solidFill>
                <a:schemeClr val="bg2"/>
              </a:solidFill>
              <a:effectLst>
                <a:outerShdw blurRad="38100" dist="38100" dir="2700000" algn="tl">
                  <a:srgbClr val="FFFFFF"/>
                </a:outerShdw>
              </a:effectLst>
            </a:endParaRPr>
          </a:p>
          <a:p>
            <a:pPr>
              <a:defRPr/>
            </a:pPr>
            <a:endParaRPr lang="hr-HR" sz="4000" b="1">
              <a:solidFill>
                <a:schemeClr val="bg2"/>
              </a:solidFill>
              <a:effectLst>
                <a:outerShdw blurRad="38100" dist="38100" dir="2700000" algn="tl">
                  <a:srgbClr val="FFFFFF"/>
                </a:outerShdw>
              </a:effectLst>
            </a:endParaRPr>
          </a:p>
          <a:p>
            <a:pPr>
              <a:defRPr/>
            </a:pPr>
            <a:endParaRPr lang="hr-HR" sz="4000" b="1" i="1">
              <a:solidFill>
                <a:schemeClr val="bg2"/>
              </a:solidFill>
              <a:effectLst>
                <a:outerShdw blurRad="38100" dist="38100" dir="2700000" algn="tl">
                  <a:srgbClr val="FFFFFF"/>
                </a:outerShdw>
              </a:effectLst>
            </a:endParaRPr>
          </a:p>
          <a:p>
            <a:pPr>
              <a:defRPr/>
            </a:pPr>
            <a:r>
              <a:rPr lang="en-GB" sz="4000"/>
              <a:t/>
            </a:r>
            <a:br>
              <a:rPr lang="en-GB" sz="4000"/>
            </a:br>
            <a:endParaRPr lang="en-GB" sz="4000">
              <a:latin typeface="Arial CE" charset="-18"/>
            </a:endParaRPr>
          </a:p>
        </p:txBody>
      </p:sp>
      <p:sp>
        <p:nvSpPr>
          <p:cNvPr id="7172"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a:endParaRPr lang="en-US" sz="2800">
              <a:solidFill>
                <a:schemeClr val="bg2"/>
              </a:solidFill>
            </a:endParaRPr>
          </a:p>
        </p:txBody>
      </p:sp>
      <p:graphicFrame>
        <p:nvGraphicFramePr>
          <p:cNvPr id="7170" name="Object 2"/>
          <p:cNvGraphicFramePr>
            <a:graphicFrameLocks noChangeAspect="1"/>
          </p:cNvGraphicFramePr>
          <p:nvPr/>
        </p:nvGraphicFramePr>
        <p:xfrm>
          <a:off x="1524000" y="1397000"/>
          <a:ext cx="6096000" cy="4062413"/>
        </p:xfrm>
        <a:graphic>
          <a:graphicData uri="http://schemas.openxmlformats.org/presentationml/2006/ole">
            <p:oleObj spid="_x0000_s7170" name="Chart" r:id="rId4" imgW="6096000" imgH="4057802" progId="MSGraph.Chart.8">
              <p:embed followColorScheme="full"/>
            </p:oleObj>
          </a:graphicData>
        </a:graphic>
      </p:graphicFrame>
      <p:sp>
        <p:nvSpPr>
          <p:cNvPr id="7173"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a:endParaRPr lang="en-US" sz="2800">
              <a:solidFill>
                <a:schemeClr val="bg2"/>
              </a:solidFill>
            </a:endParaRPr>
          </a:p>
        </p:txBody>
      </p:sp>
      <p:pic>
        <p:nvPicPr>
          <p:cNvPr id="7174" name="Picture 6" descr="boce090"/>
          <p:cNvPicPr>
            <a:picLocks noChangeAspect="1" noChangeArrowheads="1"/>
          </p:cNvPicPr>
          <p:nvPr/>
        </p:nvPicPr>
        <p:blipFill>
          <a:blip r:embed="rId5" cstate="print">
            <a:lum contrast="12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7058">
                                            <p:txEl>
                                              <p:pRg st="6" end="6"/>
                                            </p:txEl>
                                          </p:spTgt>
                                        </p:tgtEl>
                                        <p:attrNameLst>
                                          <p:attrName>style.visibility</p:attrName>
                                        </p:attrNameLst>
                                      </p:cBhvr>
                                      <p:to>
                                        <p:strVal val="visible"/>
                                      </p:to>
                                    </p:set>
                                    <p:animEffect transition="in" filter="blinds(horizontal)">
                                      <p:cBhvr>
                                        <p:cTn id="7" dur="500"/>
                                        <p:tgtEl>
                                          <p:spTgt spid="5570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8" grpId="0" build="p" bldLvl="5"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00125" y="285750"/>
            <a:ext cx="7543800" cy="747713"/>
          </a:xfrm>
        </p:spPr>
        <p:txBody>
          <a:bodyPr/>
          <a:lstStyle/>
          <a:p>
            <a:pPr algn="ctr" eaLnBrk="1" hangingPunct="1"/>
            <a:r>
              <a:rPr lang="hr-HR" sz="2800" smtClean="0">
                <a:latin typeface="Arial" pitchFamily="34" charset="0"/>
              </a:rPr>
              <a:t>OBILJEŽAVANJE MSP-A</a:t>
            </a:r>
          </a:p>
        </p:txBody>
      </p:sp>
      <p:sp>
        <p:nvSpPr>
          <p:cNvPr id="849923" name="Rectangle 3"/>
          <p:cNvSpPr>
            <a:spLocks noGrp="1" noChangeArrowheads="1"/>
          </p:cNvSpPr>
          <p:nvPr>
            <p:ph type="body" idx="1"/>
          </p:nvPr>
        </p:nvSpPr>
        <p:spPr>
          <a:xfrm>
            <a:off x="857250" y="1714500"/>
            <a:ext cx="7802563" cy="4881563"/>
          </a:xfrm>
        </p:spPr>
        <p:txBody>
          <a:bodyPr/>
          <a:lstStyle/>
          <a:p>
            <a:pPr algn="just" eaLnBrk="1" hangingPunct="1">
              <a:lnSpc>
                <a:spcPct val="90000"/>
              </a:lnSpc>
              <a:defRPr/>
            </a:pPr>
            <a:r>
              <a:rPr lang="hr-HR" sz="2000" b="1" smtClean="0">
                <a:solidFill>
                  <a:srgbClr val="000066"/>
                </a:solidFill>
                <a:effectLst>
                  <a:outerShdw blurRad="38100" dist="38100" dir="2700000" algn="tl">
                    <a:srgbClr val="000000"/>
                  </a:outerShdw>
                </a:effectLst>
              </a:rPr>
              <a:t>Obilježavanje malim oznakama  minske opasnosti</a:t>
            </a:r>
            <a:r>
              <a:rPr lang="hr-HR" sz="2000" smtClean="0">
                <a:solidFill>
                  <a:srgbClr val="000066"/>
                </a:solidFill>
              </a:rPr>
              <a:t> predstavlja jasno vizualno upozorenje na veliku opasnost od mina.</a:t>
            </a:r>
          </a:p>
          <a:p>
            <a:pPr algn="just" eaLnBrk="1" hangingPunct="1">
              <a:lnSpc>
                <a:spcPct val="90000"/>
              </a:lnSpc>
              <a:defRPr/>
            </a:pPr>
            <a:r>
              <a:rPr lang="hr-HR" sz="2000" smtClean="0">
                <a:solidFill>
                  <a:srgbClr val="000066"/>
                </a:solidFill>
              </a:rPr>
              <a:t>Male oznake minske opasnosti postavljaju se na preglednim mjestima i moraju biti vidljive i jasno prepoznatljive na udaljenosti od najmanje 30 metara.</a:t>
            </a:r>
          </a:p>
          <a:p>
            <a:pPr algn="just" eaLnBrk="1" hangingPunct="1">
              <a:lnSpc>
                <a:spcPct val="90000"/>
              </a:lnSpc>
              <a:defRPr/>
            </a:pPr>
            <a:r>
              <a:rPr lang="hr-HR" sz="2000" smtClean="0">
                <a:solidFill>
                  <a:srgbClr val="000066"/>
                </a:solidFill>
              </a:rPr>
              <a:t>Male oznake minske opasnosti postavljaju se:</a:t>
            </a:r>
          </a:p>
          <a:p>
            <a:pPr algn="just" eaLnBrk="1" hangingPunct="1">
              <a:lnSpc>
                <a:spcPct val="90000"/>
              </a:lnSpc>
              <a:buFont typeface="Tahoma" pitchFamily="34" charset="0"/>
              <a:buAutoNum type="arabicPeriod"/>
              <a:defRPr/>
            </a:pPr>
            <a:r>
              <a:rPr lang="hr-HR" sz="2000" smtClean="0">
                <a:solidFill>
                  <a:srgbClr val="000066"/>
                </a:solidFill>
              </a:rPr>
              <a:t>Samostalno u cilju neposrednog obilježavanja mjesta pronalaska MES-a ili NUS-a</a:t>
            </a:r>
          </a:p>
          <a:p>
            <a:pPr algn="just" eaLnBrk="1" hangingPunct="1">
              <a:lnSpc>
                <a:spcPct val="90000"/>
              </a:lnSpc>
              <a:buFont typeface="Tahoma" pitchFamily="34" charset="0"/>
              <a:buAutoNum type="arabicPeriod"/>
              <a:defRPr/>
            </a:pPr>
            <a:r>
              <a:rPr lang="hr-HR" sz="2000" smtClean="0">
                <a:solidFill>
                  <a:srgbClr val="000066"/>
                </a:solidFill>
              </a:rPr>
              <a:t>U kombinaciji s velikim tablama minske opasnosti, kao primjereni oblik obilježavanja usitnjenih – površinski malih MSP-A</a:t>
            </a:r>
          </a:p>
          <a:p>
            <a:pPr algn="just" eaLnBrk="1" hangingPunct="1">
              <a:lnSpc>
                <a:spcPct val="90000"/>
              </a:lnSpc>
              <a:buFont typeface="Tahoma" pitchFamily="34" charset="0"/>
              <a:buAutoNum type="arabicPeriod"/>
              <a:defRPr/>
            </a:pPr>
            <a:r>
              <a:rPr lang="hr-HR" sz="2000" smtClean="0">
                <a:solidFill>
                  <a:srgbClr val="000066"/>
                </a:solidFill>
              </a:rPr>
              <a:t>U kombinaciji s velikim tablama u cilju povećanja učinkovitosti obilježavanja na određenom području    </a:t>
            </a:r>
          </a:p>
          <a:p>
            <a:pPr algn="just" eaLnBrk="1" hangingPunct="1">
              <a:lnSpc>
                <a:spcPct val="90000"/>
              </a:lnSpc>
              <a:buFont typeface="Tahoma" pitchFamily="34" charset="0"/>
              <a:buAutoNum type="arabicPeriod"/>
              <a:defRPr/>
            </a:pPr>
            <a:r>
              <a:rPr lang="hr-HR" sz="2000" smtClean="0">
                <a:solidFill>
                  <a:srgbClr val="000066"/>
                </a:solidFill>
              </a:rPr>
              <a:t>Pri izradi standardnih minskih ograda kao njihov sastavni dio.</a:t>
            </a:r>
          </a:p>
          <a:p>
            <a:pPr algn="just" eaLnBrk="1" hangingPunct="1">
              <a:lnSpc>
                <a:spcPct val="90000"/>
              </a:lnSpc>
              <a:buFont typeface="Wingdings" pitchFamily="2" charset="2"/>
              <a:buNone/>
              <a:defRPr/>
            </a:pPr>
            <a:endParaRPr lang="hr-HR" sz="2400" smtClean="0">
              <a:solidFill>
                <a:srgbClr val="000066"/>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zervirano mjesto broja slajda 5"/>
          <p:cNvSpPr>
            <a:spLocks noGrp="1"/>
          </p:cNvSpPr>
          <p:nvPr>
            <p:ph type="sldNum" sz="quarter" idx="12"/>
          </p:nvPr>
        </p:nvSpPr>
        <p:spPr>
          <a:noFill/>
        </p:spPr>
        <p:txBody>
          <a:bodyPr/>
          <a:lstStyle/>
          <a:p>
            <a:fld id="{B9D8F397-943E-4B3F-9C2B-9A226C9D99C7}" type="slidenum">
              <a:rPr lang="hr-HR" smtClean="0"/>
              <a:pPr/>
              <a:t>4</a:t>
            </a:fld>
            <a:endParaRPr lang="hr-HR" smtClean="0"/>
          </a:p>
        </p:txBody>
      </p:sp>
      <p:sp>
        <p:nvSpPr>
          <p:cNvPr id="19459" name="Rectangle 2"/>
          <p:cNvSpPr>
            <a:spLocks noGrp="1" noChangeArrowheads="1"/>
          </p:cNvSpPr>
          <p:nvPr>
            <p:ph type="title"/>
          </p:nvPr>
        </p:nvSpPr>
        <p:spPr>
          <a:xfrm>
            <a:off x="468313" y="620713"/>
            <a:ext cx="8275637" cy="998537"/>
          </a:xfrm>
        </p:spPr>
        <p:txBody>
          <a:bodyPr/>
          <a:lstStyle/>
          <a:p>
            <a:pPr eaLnBrk="1" hangingPunct="1"/>
            <a:r>
              <a:rPr lang="hr-HR" sz="4000" b="1" smtClean="0">
                <a:solidFill>
                  <a:schemeClr val="bg2"/>
                </a:solidFill>
              </a:rPr>
              <a:t>Sadržaj</a:t>
            </a:r>
          </a:p>
        </p:txBody>
      </p:sp>
      <p:sp>
        <p:nvSpPr>
          <p:cNvPr id="16388" name="Rectangle 3"/>
          <p:cNvSpPr>
            <a:spLocks noGrp="1" noChangeArrowheads="1"/>
          </p:cNvSpPr>
          <p:nvPr>
            <p:ph type="body" idx="1"/>
          </p:nvPr>
        </p:nvSpPr>
        <p:spPr>
          <a:xfrm>
            <a:off x="539750" y="1773238"/>
            <a:ext cx="8208963" cy="4824412"/>
          </a:xfrm>
        </p:spPr>
        <p:txBody>
          <a:bodyPr/>
          <a:lstStyle/>
          <a:p>
            <a:pPr marL="457200" indent="-457200" defTabSz="762000">
              <a:buFont typeface="Wingdings" pitchFamily="2" charset="2"/>
              <a:buNone/>
              <a:defRPr/>
            </a:pPr>
            <a:r>
              <a:rPr lang="hr-HR" sz="2400" b="1" dirty="0" smtClean="0"/>
              <a:t>Uvod</a:t>
            </a:r>
          </a:p>
          <a:p>
            <a:pPr marL="457200" indent="-457200" defTabSz="762000">
              <a:buFont typeface="Wingdings" pitchFamily="2" charset="2"/>
              <a:buNone/>
              <a:defRPr/>
            </a:pPr>
            <a:r>
              <a:rPr lang="hr-HR" sz="2000" b="1" dirty="0" smtClean="0"/>
              <a:t>Problem mina u svijetu</a:t>
            </a:r>
          </a:p>
          <a:p>
            <a:pPr marL="457200" indent="-457200" defTabSz="762000">
              <a:buFont typeface="Wingdings" pitchFamily="2" charset="2"/>
              <a:buNone/>
              <a:defRPr/>
            </a:pPr>
            <a:r>
              <a:rPr lang="hr-HR" sz="2000" b="1" dirty="0" err="1" smtClean="0"/>
              <a:t>Protuminsko</a:t>
            </a:r>
            <a:r>
              <a:rPr lang="hr-HR" sz="2000" b="1" dirty="0" smtClean="0"/>
              <a:t> djelovanje</a:t>
            </a:r>
          </a:p>
          <a:p>
            <a:pPr marL="457200" indent="-457200" defTabSz="762000">
              <a:buFont typeface="Wingdings" pitchFamily="2" charset="2"/>
              <a:buNone/>
              <a:defRPr/>
            </a:pPr>
            <a:r>
              <a:rPr lang="hr-HR" sz="2000" b="1" dirty="0" smtClean="0"/>
              <a:t>Problem mina u Hrvatskoj</a:t>
            </a:r>
          </a:p>
          <a:p>
            <a:pPr marL="514350" indent="-514350" eaLnBrk="1" hangingPunct="1">
              <a:buFont typeface="Times New Roman" pitchFamily="18" charset="0"/>
              <a:buAutoNum type="arabicPeriod"/>
              <a:defRPr/>
            </a:pPr>
            <a:r>
              <a:rPr lang="hr-HR" sz="2400" b="1" dirty="0" smtClean="0"/>
              <a:t>Opći podaci o problemu mina</a:t>
            </a:r>
          </a:p>
          <a:p>
            <a:pPr marL="514350" indent="-514350" eaLnBrk="1" hangingPunct="1">
              <a:buFont typeface="Times New Roman" pitchFamily="18" charset="0"/>
              <a:buAutoNum type="arabicPeriod"/>
              <a:defRPr/>
            </a:pPr>
            <a:r>
              <a:rPr lang="hr-HR" sz="2400" b="1" dirty="0" smtClean="0"/>
              <a:t>Opće značajke mina</a:t>
            </a:r>
          </a:p>
          <a:p>
            <a:pPr marL="514350" indent="-514350" eaLnBrk="1" hangingPunct="1">
              <a:buFont typeface="Times New Roman" pitchFamily="18" charset="0"/>
              <a:buAutoNum type="arabicPeriod"/>
              <a:defRPr/>
            </a:pPr>
            <a:r>
              <a:rPr lang="hr-HR" sz="2400" b="1" dirty="0" smtClean="0"/>
              <a:t>Eksplozivni ostaci iz rata</a:t>
            </a:r>
          </a:p>
          <a:p>
            <a:pPr marL="514350" indent="-514350" eaLnBrk="1" hangingPunct="1">
              <a:buFont typeface="Times New Roman" pitchFamily="18" charset="0"/>
              <a:buAutoNum type="arabicPeriod"/>
              <a:defRPr/>
            </a:pPr>
            <a:r>
              <a:rPr lang="hr-HR" sz="2400" b="1" dirty="0" smtClean="0"/>
              <a:t>Minski sumnjiva i minirana područja</a:t>
            </a:r>
          </a:p>
          <a:p>
            <a:pPr marL="514350" indent="-514350" eaLnBrk="1" hangingPunct="1">
              <a:buFont typeface="Times New Roman" pitchFamily="18" charset="0"/>
              <a:buAutoNum type="arabicPeriod"/>
              <a:defRPr/>
            </a:pPr>
            <a:r>
              <a:rPr lang="hr-HR" sz="2400" b="1" dirty="0" smtClean="0"/>
              <a:t> Označivanje</a:t>
            </a:r>
          </a:p>
          <a:p>
            <a:pPr marL="514350" indent="-514350" eaLnBrk="1" hangingPunct="1">
              <a:buFont typeface="Times New Roman" pitchFamily="18" charset="0"/>
              <a:buAutoNum type="arabicPeriod"/>
              <a:defRPr/>
            </a:pPr>
            <a:r>
              <a:rPr lang="hr-HR" sz="2400" b="1" dirty="0" smtClean="0"/>
              <a:t>Ponašanje</a:t>
            </a:r>
          </a:p>
          <a:p>
            <a:pPr marL="514350" indent="-514350" eaLnBrk="1" hangingPunct="1">
              <a:buFont typeface="Times New Roman" pitchFamily="18" charset="0"/>
              <a:buAutoNum type="arabicPeriod"/>
              <a:defRPr/>
            </a:pPr>
            <a:r>
              <a:rPr lang="hr-HR" sz="2400" b="1" dirty="0" smtClean="0"/>
              <a:t>Posljedice stradavanja</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subTitle" idx="1"/>
          </p:nvPr>
        </p:nvSpPr>
        <p:spPr>
          <a:xfrm>
            <a:off x="152400" y="304800"/>
            <a:ext cx="8915400" cy="6248400"/>
          </a:xfrm>
          <a:noFill/>
        </p:spPr>
        <p:txBody>
          <a:bodyPr lIns="92075" tIns="46038" rIns="92075" bIns="46038"/>
          <a:lstStyle/>
          <a:p>
            <a:pPr eaLnBrk="1" hangingPunct="1"/>
            <a:endParaRPr lang="en-GB" b="1" smtClean="0"/>
          </a:p>
          <a:p>
            <a:pPr eaLnBrk="1" hangingPunct="1"/>
            <a:endParaRPr lang="hr-HR" b="1" i="1" smtClean="0">
              <a:solidFill>
                <a:schemeClr val="bg2"/>
              </a:solidFill>
            </a:endParaRPr>
          </a:p>
          <a:p>
            <a:pPr eaLnBrk="1" hangingPunct="1"/>
            <a:endParaRPr lang="hr-HR" b="1" i="1" smtClean="0">
              <a:solidFill>
                <a:schemeClr val="bg2"/>
              </a:solidFill>
            </a:endParaRPr>
          </a:p>
          <a:p>
            <a:pPr eaLnBrk="1" hangingPunct="1"/>
            <a:endParaRPr lang="hr-HR" sz="3600" b="1" smtClean="0">
              <a:solidFill>
                <a:schemeClr val="bg2"/>
              </a:solidFill>
            </a:endParaRPr>
          </a:p>
          <a:p>
            <a:pPr eaLnBrk="1" hangingPunct="1"/>
            <a:endParaRPr lang="hr-HR" sz="3600" b="1" smtClean="0">
              <a:solidFill>
                <a:schemeClr val="bg2"/>
              </a:solidFill>
            </a:endParaRPr>
          </a:p>
          <a:p>
            <a:pPr eaLnBrk="1" hangingPunct="1"/>
            <a:endParaRPr lang="hr-HR" sz="3600" b="1" i="1" smtClean="0">
              <a:solidFill>
                <a:schemeClr val="bg2"/>
              </a:solidFill>
            </a:endParaRPr>
          </a:p>
          <a:p>
            <a:pPr eaLnBrk="1" hangingPunct="1"/>
            <a:r>
              <a:rPr lang="en-GB" sz="3600" smtClean="0"/>
              <a:t/>
            </a:r>
            <a:br>
              <a:rPr lang="en-GB" sz="3600" smtClean="0"/>
            </a:br>
            <a:endParaRPr lang="en-GB" sz="3600" smtClean="0">
              <a:latin typeface="Arial CE" charset="-18"/>
            </a:endParaRPr>
          </a:p>
        </p:txBody>
      </p:sp>
      <p:sp>
        <p:nvSpPr>
          <p:cNvPr id="8196"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graphicFrame>
        <p:nvGraphicFramePr>
          <p:cNvPr id="8194" name="Object 2"/>
          <p:cNvGraphicFramePr>
            <a:graphicFrameLocks noChangeAspect="1"/>
          </p:cNvGraphicFramePr>
          <p:nvPr/>
        </p:nvGraphicFramePr>
        <p:xfrm>
          <a:off x="1524000" y="1397000"/>
          <a:ext cx="6096000" cy="4062413"/>
        </p:xfrm>
        <a:graphic>
          <a:graphicData uri="http://schemas.openxmlformats.org/presentationml/2006/ole">
            <p:oleObj spid="_x0000_s8194" name="Chart" r:id="rId4" imgW="6096130" imgH="4061399" progId="MSGraph.Chart.8">
              <p:embed followColorScheme="full"/>
            </p:oleObj>
          </a:graphicData>
        </a:graphic>
      </p:graphicFrame>
      <p:sp>
        <p:nvSpPr>
          <p:cNvPr id="8197"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pic>
        <p:nvPicPr>
          <p:cNvPr id="8198" name="Picture 6" descr="boce087"/>
          <p:cNvPicPr>
            <a:picLocks noChangeAspect="1" noChangeArrowheads="1"/>
          </p:cNvPicPr>
          <p:nvPr/>
        </p:nvPicPr>
        <p:blipFill>
          <a:blip r:embed="rId5" cstate="print">
            <a:lum bright="-6000" contrast="12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zervirano mjesto broja slajda 3"/>
          <p:cNvSpPr>
            <a:spLocks noGrp="1"/>
          </p:cNvSpPr>
          <p:nvPr>
            <p:ph type="sldNum" sz="quarter" idx="12"/>
          </p:nvPr>
        </p:nvSpPr>
        <p:spPr>
          <a:noFill/>
        </p:spPr>
        <p:txBody>
          <a:bodyPr/>
          <a:lstStyle/>
          <a:p>
            <a:fld id="{3B27E4F7-EDC7-42F2-8833-B4EF8455D042}" type="slidenum">
              <a:rPr lang="hr-HR" smtClean="0"/>
              <a:pPr/>
              <a:t>41</a:t>
            </a:fld>
            <a:endParaRPr lang="hr-HR" smtClean="0"/>
          </a:p>
        </p:txBody>
      </p:sp>
      <p:pic>
        <p:nvPicPr>
          <p:cNvPr id="49155" name="Picture 2" descr="hrgr032"/>
          <p:cNvPicPr>
            <a:picLocks noChangeAspect="1" noChangeArrowheads="1"/>
          </p:cNvPicPr>
          <p:nvPr/>
        </p:nvPicPr>
        <p:blipFill>
          <a:blip r:embed="rId2" cstate="print">
            <a:lum bright="-6000" contrast="6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zervirano mjesto broja slajda 5"/>
          <p:cNvSpPr>
            <a:spLocks noGrp="1"/>
          </p:cNvSpPr>
          <p:nvPr>
            <p:ph type="sldNum" sz="quarter" idx="12"/>
          </p:nvPr>
        </p:nvSpPr>
        <p:spPr>
          <a:noFill/>
        </p:spPr>
        <p:txBody>
          <a:bodyPr/>
          <a:lstStyle/>
          <a:p>
            <a:fld id="{9FFCCBC8-EDD0-43BA-B3B7-236702E095E6}" type="slidenum">
              <a:rPr lang="hr-HR" smtClean="0"/>
              <a:pPr/>
              <a:t>42</a:t>
            </a:fld>
            <a:endParaRPr lang="hr-HR" smtClean="0"/>
          </a:p>
        </p:txBody>
      </p:sp>
      <p:sp>
        <p:nvSpPr>
          <p:cNvPr id="50179" name="Rectangle 2"/>
          <p:cNvSpPr>
            <a:spLocks noGrp="1" noChangeArrowheads="1"/>
          </p:cNvSpPr>
          <p:nvPr>
            <p:ph type="body" idx="1"/>
          </p:nvPr>
        </p:nvSpPr>
        <p:spPr>
          <a:xfrm>
            <a:off x="228600" y="228600"/>
            <a:ext cx="8763000" cy="6400800"/>
          </a:xfrm>
          <a:noFill/>
        </p:spPr>
        <p:txBody>
          <a:bodyPr lIns="92075" tIns="46038" rIns="92075" bIns="46038"/>
          <a:lstStyle/>
          <a:p>
            <a:pPr marL="609600" indent="-609600" eaLnBrk="1" hangingPunct="1">
              <a:buFont typeface="Wingdings" pitchFamily="2" charset="2"/>
              <a:buNone/>
              <a:tabLst>
                <a:tab pos="2955925" algn="l"/>
              </a:tabLst>
            </a:pPr>
            <a:endParaRPr lang="en-GB" sz="1400" b="1" smtClean="0"/>
          </a:p>
          <a:p>
            <a:pPr marL="609600" indent="-609600" eaLnBrk="1" hangingPunct="1">
              <a:buFont typeface="Wingdings" pitchFamily="2" charset="2"/>
              <a:buNone/>
              <a:tabLst>
                <a:tab pos="2955925" algn="l"/>
              </a:tabLst>
            </a:pPr>
            <a:endParaRPr lang="en-GB" sz="1400" b="1" smtClean="0">
              <a:latin typeface="Arial CE" charset="-18"/>
            </a:endParaRPr>
          </a:p>
        </p:txBody>
      </p:sp>
      <p:pic>
        <p:nvPicPr>
          <p:cNvPr id="50180" name="Picture 3" descr="rpo011"/>
          <p:cNvPicPr>
            <a:picLocks noChangeAspect="1" noChangeArrowheads="1"/>
          </p:cNvPicPr>
          <p:nvPr/>
        </p:nvPicPr>
        <p:blipFill>
          <a:blip r:embed="rId3" cstate="print">
            <a:lum bright="6000" contrast="24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zervirano mjesto broja slajda 5"/>
          <p:cNvSpPr>
            <a:spLocks noGrp="1"/>
          </p:cNvSpPr>
          <p:nvPr>
            <p:ph type="sldNum" sz="quarter" idx="12"/>
          </p:nvPr>
        </p:nvSpPr>
        <p:spPr>
          <a:noFill/>
        </p:spPr>
        <p:txBody>
          <a:bodyPr/>
          <a:lstStyle/>
          <a:p>
            <a:fld id="{81DF2A5D-F04D-47FB-853D-9F2B37BA84A3}" type="slidenum">
              <a:rPr lang="hr-HR" smtClean="0"/>
              <a:pPr/>
              <a:t>43</a:t>
            </a:fld>
            <a:endParaRPr lang="hr-HR" smtClean="0"/>
          </a:p>
        </p:txBody>
      </p:sp>
      <p:sp>
        <p:nvSpPr>
          <p:cNvPr id="51203" name="Rectangle 2"/>
          <p:cNvSpPr>
            <a:spLocks noGrp="1" noChangeArrowheads="1"/>
          </p:cNvSpPr>
          <p:nvPr>
            <p:ph type="title"/>
          </p:nvPr>
        </p:nvSpPr>
        <p:spPr>
          <a:xfrm>
            <a:off x="571500" y="571500"/>
            <a:ext cx="8208963" cy="1223963"/>
          </a:xfrm>
        </p:spPr>
        <p:txBody>
          <a:bodyPr/>
          <a:lstStyle/>
          <a:p>
            <a:pPr eaLnBrk="1" hangingPunct="1"/>
            <a:r>
              <a:rPr lang="hr-HR" sz="3600" b="1" smtClean="0">
                <a:solidFill>
                  <a:schemeClr val="bg2"/>
                </a:solidFill>
              </a:rPr>
              <a:t>4. 2. Neslužbeno (improvizirano) označivanje</a:t>
            </a:r>
            <a:endParaRPr lang="hr-HR" sz="3600" b="1" smtClean="0"/>
          </a:p>
        </p:txBody>
      </p:sp>
      <p:sp>
        <p:nvSpPr>
          <p:cNvPr id="51204" name="Rectangle 3"/>
          <p:cNvSpPr>
            <a:spLocks noGrp="1" noChangeArrowheads="1"/>
          </p:cNvSpPr>
          <p:nvPr>
            <p:ph type="body" idx="1"/>
          </p:nvPr>
        </p:nvSpPr>
        <p:spPr>
          <a:xfrm>
            <a:off x="539750" y="1844675"/>
            <a:ext cx="8208963" cy="4752975"/>
          </a:xfrm>
        </p:spPr>
        <p:txBody>
          <a:bodyPr/>
          <a:lstStyle/>
          <a:p>
            <a:pPr marL="0" indent="0" eaLnBrk="1" hangingPunct="1">
              <a:lnSpc>
                <a:spcPct val="90000"/>
              </a:lnSpc>
              <a:buClr>
                <a:schemeClr val="tx1"/>
              </a:buClr>
              <a:buSzTx/>
              <a:buFontTx/>
              <a:buNone/>
            </a:pPr>
            <a:endParaRPr lang="hr-HR" sz="1900" b="1" smtClean="0"/>
          </a:p>
          <a:p>
            <a:pPr marL="0" indent="0" eaLnBrk="1" hangingPunct="1">
              <a:lnSpc>
                <a:spcPct val="90000"/>
              </a:lnSpc>
              <a:buClr>
                <a:schemeClr val="tx1"/>
              </a:buClr>
              <a:buSzTx/>
              <a:buFontTx/>
              <a:buChar char="•"/>
            </a:pPr>
            <a:r>
              <a:rPr lang="hr-HR" sz="2300" b="1" smtClean="0"/>
              <a:t> </a:t>
            </a:r>
            <a:r>
              <a:rPr lang="hr-HR" sz="2400" b="1" smtClean="0"/>
              <a:t>razna priručna sredstva</a:t>
            </a:r>
          </a:p>
          <a:p>
            <a:pPr marL="0" indent="0" eaLnBrk="1" hangingPunct="1">
              <a:lnSpc>
                <a:spcPct val="90000"/>
              </a:lnSpc>
              <a:buClr>
                <a:schemeClr val="tx1"/>
              </a:buClr>
              <a:buSzTx/>
              <a:buFontTx/>
              <a:buChar char="•"/>
            </a:pPr>
            <a:r>
              <a:rPr lang="hr-HR" sz="2400" b="1" smtClean="0"/>
              <a:t> postavljaju sami mještani na pristupnim mjestima miniranoj površini</a:t>
            </a:r>
          </a:p>
          <a:p>
            <a:pPr marL="0" indent="0" eaLnBrk="1" hangingPunct="1">
              <a:lnSpc>
                <a:spcPct val="90000"/>
              </a:lnSpc>
              <a:buClr>
                <a:schemeClr val="tx1"/>
              </a:buClr>
              <a:buSzTx/>
              <a:buFontTx/>
              <a:buChar char="•"/>
            </a:pPr>
            <a:r>
              <a:rPr lang="hr-HR" sz="2400" b="1" smtClean="0"/>
              <a:t> upozorava lokalno stanovništvo</a:t>
            </a:r>
          </a:p>
          <a:p>
            <a:pPr marL="0" indent="0" eaLnBrk="1" hangingPunct="1">
              <a:lnSpc>
                <a:spcPct val="90000"/>
              </a:lnSpc>
              <a:buClr>
                <a:schemeClr val="tx1"/>
              </a:buClr>
              <a:buSzTx/>
              <a:buFontTx/>
              <a:buChar char="•"/>
            </a:pPr>
            <a:r>
              <a:rPr lang="hr-HR" sz="2400" b="1" smtClean="0"/>
              <a:t> treba što prije zamijeniti</a:t>
            </a:r>
          </a:p>
          <a:p>
            <a:pPr marL="0" indent="0" eaLnBrk="1" hangingPunct="1">
              <a:lnSpc>
                <a:spcPct val="90000"/>
              </a:lnSpc>
              <a:buClr>
                <a:schemeClr val="tx1"/>
              </a:buClr>
              <a:buSzTx/>
              <a:buFontTx/>
              <a:buNone/>
            </a:pPr>
            <a:endParaRPr lang="hr-HR" sz="2300" b="1" smtClean="0"/>
          </a:p>
          <a:p>
            <a:pPr marL="0" indent="0" eaLnBrk="1" hangingPunct="1">
              <a:lnSpc>
                <a:spcPct val="90000"/>
              </a:lnSpc>
              <a:buSzTx/>
              <a:buFontTx/>
              <a:buNone/>
            </a:pPr>
            <a:r>
              <a:rPr lang="hr-HR" sz="2400" b="1" smtClean="0">
                <a:solidFill>
                  <a:schemeClr val="bg2"/>
                </a:solidFill>
              </a:rPr>
              <a:t>Improvizirane oznake</a:t>
            </a:r>
          </a:p>
          <a:p>
            <a:pPr marL="533400" lvl="1" indent="4763" eaLnBrk="1" hangingPunct="1">
              <a:lnSpc>
                <a:spcPct val="90000"/>
              </a:lnSpc>
              <a:buClr>
                <a:schemeClr val="bg2"/>
              </a:buClr>
              <a:buSzTx/>
              <a:buFontTx/>
              <a:buChar char="•"/>
            </a:pPr>
            <a:r>
              <a:rPr lang="hr-HR" sz="2200" b="1" smtClean="0">
                <a:solidFill>
                  <a:schemeClr val="bg2"/>
                </a:solidFill>
              </a:rPr>
              <a:t> križno postavljene grane</a:t>
            </a:r>
          </a:p>
          <a:p>
            <a:pPr marL="533400" lvl="1" indent="4763" eaLnBrk="1" hangingPunct="1">
              <a:lnSpc>
                <a:spcPct val="90000"/>
              </a:lnSpc>
              <a:buClr>
                <a:schemeClr val="bg2"/>
              </a:buClr>
              <a:buSzTx/>
              <a:buFontTx/>
              <a:buChar char="•"/>
            </a:pPr>
            <a:r>
              <a:rPr lang="hr-HR" sz="2200" b="1" smtClean="0">
                <a:solidFill>
                  <a:schemeClr val="bg2"/>
                </a:solidFill>
              </a:rPr>
              <a:t> metalni križevi uz putove ili ceste</a:t>
            </a:r>
          </a:p>
          <a:p>
            <a:pPr marL="533400" lvl="1" indent="4763" eaLnBrk="1" hangingPunct="1">
              <a:lnSpc>
                <a:spcPct val="90000"/>
              </a:lnSpc>
              <a:buClr>
                <a:schemeClr val="bg2"/>
              </a:buClr>
              <a:buSzTx/>
              <a:buFontTx/>
              <a:buChar char="•"/>
            </a:pPr>
            <a:r>
              <a:rPr lang="hr-HR" sz="2200" b="1" smtClean="0">
                <a:solidFill>
                  <a:schemeClr val="bg2"/>
                </a:solidFill>
              </a:rPr>
              <a:t> nagomilana hrpa kamenja</a:t>
            </a:r>
          </a:p>
          <a:p>
            <a:pPr marL="533400" lvl="1" indent="4763" eaLnBrk="1" hangingPunct="1">
              <a:lnSpc>
                <a:spcPct val="90000"/>
              </a:lnSpc>
              <a:buClr>
                <a:schemeClr val="bg2"/>
              </a:buClr>
              <a:buSzTx/>
              <a:buFontTx/>
              <a:buChar char="•"/>
            </a:pPr>
            <a:r>
              <a:rPr lang="hr-HR" sz="2200" b="1" smtClean="0">
                <a:solidFill>
                  <a:schemeClr val="bg2"/>
                </a:solidFill>
              </a:rPr>
              <a:t> rukom napisana oznaka MINE</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zervirano mjesto broja slajda 5"/>
          <p:cNvSpPr>
            <a:spLocks noGrp="1"/>
          </p:cNvSpPr>
          <p:nvPr>
            <p:ph type="sldNum" sz="quarter" idx="12"/>
          </p:nvPr>
        </p:nvSpPr>
        <p:spPr>
          <a:noFill/>
        </p:spPr>
        <p:txBody>
          <a:bodyPr/>
          <a:lstStyle/>
          <a:p>
            <a:fld id="{3EF93DD3-B0EE-4457-AD98-9B23B7B90E50}" type="slidenum">
              <a:rPr lang="hr-HR" smtClean="0"/>
              <a:pPr/>
              <a:t>44</a:t>
            </a:fld>
            <a:endParaRPr lang="hr-HR" smtClean="0"/>
          </a:p>
        </p:txBody>
      </p:sp>
      <p:sp>
        <p:nvSpPr>
          <p:cNvPr id="52227" name="Rectangle 2"/>
          <p:cNvSpPr>
            <a:spLocks noGrp="1" noChangeArrowheads="1"/>
          </p:cNvSpPr>
          <p:nvPr>
            <p:ph type="body" idx="1"/>
          </p:nvPr>
        </p:nvSpPr>
        <p:spPr>
          <a:xfrm>
            <a:off x="228600" y="228600"/>
            <a:ext cx="8763000" cy="6400800"/>
          </a:xfrm>
          <a:noFill/>
        </p:spPr>
        <p:txBody>
          <a:bodyPr lIns="92075" tIns="46038" rIns="92075" bIns="46038"/>
          <a:lstStyle/>
          <a:p>
            <a:pPr marL="609600" indent="-609600" eaLnBrk="1" hangingPunct="1">
              <a:buFont typeface="Wingdings" pitchFamily="2" charset="2"/>
              <a:buNone/>
              <a:tabLst>
                <a:tab pos="2955925" algn="l"/>
              </a:tabLst>
            </a:pPr>
            <a:endParaRPr lang="en-GB" sz="1400" b="1" smtClean="0"/>
          </a:p>
          <a:p>
            <a:pPr marL="609600" indent="-609600" eaLnBrk="1" hangingPunct="1">
              <a:buFont typeface="Wingdings" pitchFamily="2" charset="2"/>
              <a:buNone/>
              <a:tabLst>
                <a:tab pos="2955925" algn="l"/>
              </a:tabLst>
            </a:pPr>
            <a:endParaRPr lang="en-GB" sz="1400" b="1" smtClean="0">
              <a:latin typeface="Arial CE" charset="-18"/>
            </a:endParaRPr>
          </a:p>
        </p:txBody>
      </p:sp>
      <p:pic>
        <p:nvPicPr>
          <p:cNvPr id="52228" name="Picture 3" descr="boce054"/>
          <p:cNvPicPr>
            <a:picLocks noChangeAspect="1" noChangeArrowheads="1"/>
          </p:cNvPicPr>
          <p:nvPr/>
        </p:nvPicPr>
        <p:blipFill>
          <a:blip r:embed="rId3" cstate="print">
            <a:lum contrast="12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subTitle" idx="1"/>
          </p:nvPr>
        </p:nvSpPr>
        <p:spPr>
          <a:xfrm>
            <a:off x="152400" y="304800"/>
            <a:ext cx="8915400" cy="6248400"/>
          </a:xfrm>
          <a:noFill/>
        </p:spPr>
        <p:txBody>
          <a:bodyPr lIns="92075" tIns="46038" rIns="92075" bIns="46038"/>
          <a:lstStyle/>
          <a:p>
            <a:pPr eaLnBrk="1" hangingPunct="1"/>
            <a:endParaRPr lang="en-GB" b="1" smtClean="0"/>
          </a:p>
          <a:p>
            <a:pPr eaLnBrk="1" hangingPunct="1"/>
            <a:endParaRPr lang="hr-HR" b="1" i="1" smtClean="0">
              <a:solidFill>
                <a:schemeClr val="bg2"/>
              </a:solidFill>
            </a:endParaRPr>
          </a:p>
          <a:p>
            <a:pPr eaLnBrk="1" hangingPunct="1"/>
            <a:endParaRPr lang="hr-HR" b="1" i="1" smtClean="0">
              <a:solidFill>
                <a:schemeClr val="bg2"/>
              </a:solidFill>
            </a:endParaRPr>
          </a:p>
          <a:p>
            <a:pPr eaLnBrk="1" hangingPunct="1"/>
            <a:endParaRPr lang="hr-HR" sz="3600" b="1" smtClean="0">
              <a:solidFill>
                <a:schemeClr val="bg2"/>
              </a:solidFill>
            </a:endParaRPr>
          </a:p>
          <a:p>
            <a:pPr eaLnBrk="1" hangingPunct="1"/>
            <a:endParaRPr lang="hr-HR" sz="3600" b="1" smtClean="0">
              <a:solidFill>
                <a:schemeClr val="bg2"/>
              </a:solidFill>
            </a:endParaRPr>
          </a:p>
          <a:p>
            <a:pPr eaLnBrk="1" hangingPunct="1"/>
            <a:endParaRPr lang="hr-HR" sz="3600" b="1" i="1" smtClean="0">
              <a:solidFill>
                <a:schemeClr val="bg2"/>
              </a:solidFill>
            </a:endParaRPr>
          </a:p>
          <a:p>
            <a:pPr eaLnBrk="1" hangingPunct="1"/>
            <a:r>
              <a:rPr lang="en-GB" sz="3600" smtClean="0"/>
              <a:t/>
            </a:r>
            <a:br>
              <a:rPr lang="en-GB" sz="3600" smtClean="0"/>
            </a:br>
            <a:endParaRPr lang="en-GB" sz="3600" smtClean="0">
              <a:latin typeface="Arial CE" charset="-18"/>
            </a:endParaRPr>
          </a:p>
        </p:txBody>
      </p:sp>
      <p:sp>
        <p:nvSpPr>
          <p:cNvPr id="9220"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graphicFrame>
        <p:nvGraphicFramePr>
          <p:cNvPr id="9218" name="Object 4"/>
          <p:cNvGraphicFramePr>
            <a:graphicFrameLocks noChangeAspect="1"/>
          </p:cNvGraphicFramePr>
          <p:nvPr/>
        </p:nvGraphicFramePr>
        <p:xfrm>
          <a:off x="0" y="0"/>
          <a:ext cx="6096000" cy="4062413"/>
        </p:xfrm>
        <a:graphic>
          <a:graphicData uri="http://schemas.openxmlformats.org/presentationml/2006/ole">
            <p:oleObj spid="_x0000_s9218" name="Chart" r:id="rId4" imgW="6096130" imgH="4061399" progId="MSGraph.Chart.8">
              <p:embed followColorScheme="full"/>
            </p:oleObj>
          </a:graphicData>
        </a:graphic>
      </p:graphicFrame>
      <p:sp>
        <p:nvSpPr>
          <p:cNvPr id="9221"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eaLnBrk="0" hangingPunct="0"/>
            <a:endParaRPr lang="en-US" sz="2800">
              <a:solidFill>
                <a:schemeClr val="bg2"/>
              </a:solidFill>
            </a:endParaRPr>
          </a:p>
        </p:txBody>
      </p:sp>
      <p:sp>
        <p:nvSpPr>
          <p:cNvPr id="925702" name="Rectangle 6"/>
          <p:cNvSpPr>
            <a:spLocks noChangeArrowheads="1"/>
          </p:cNvSpPr>
          <p:nvPr/>
        </p:nvSpPr>
        <p:spPr bwMode="auto">
          <a:xfrm>
            <a:off x="0" y="0"/>
            <a:ext cx="9144000" cy="822325"/>
          </a:xfrm>
          <a:prstGeom prst="rect">
            <a:avLst/>
          </a:prstGeom>
          <a:noFill/>
          <a:ln w="12700">
            <a:noFill/>
            <a:miter lim="800000"/>
            <a:headEnd/>
            <a:tailEnd/>
          </a:ln>
          <a:effectLst/>
        </p:spPr>
        <p:txBody>
          <a:bodyPr>
            <a:spAutoFit/>
          </a:bodyPr>
          <a:lstStyle/>
          <a:p>
            <a:pPr marL="457200" indent="-457200" algn="r" defTabSz="762000" eaLnBrk="0" hangingPunct="0">
              <a:buFontTx/>
              <a:buChar char="-"/>
              <a:defRPr/>
            </a:pPr>
            <a:endParaRPr lang="hr-HR" sz="2400" b="1">
              <a:effectLst>
                <a:outerShdw blurRad="38100" dist="38100" dir="2700000" algn="tl">
                  <a:srgbClr val="C0C0C0"/>
                </a:outerShdw>
              </a:effectLst>
              <a:latin typeface="Arial" pitchFamily="34" charset="0"/>
            </a:endParaRPr>
          </a:p>
          <a:p>
            <a:pPr marL="457200" indent="-457200" algn="r" defTabSz="762000" eaLnBrk="0" hangingPunct="0">
              <a:buFontTx/>
              <a:buChar char="-"/>
              <a:defRPr/>
            </a:pPr>
            <a:endParaRPr lang="hr-HR" sz="2400" b="1">
              <a:effectLst>
                <a:outerShdw blurRad="38100" dist="38100" dir="2700000" algn="tl">
                  <a:srgbClr val="C0C0C0"/>
                </a:outerShdw>
              </a:effectLst>
              <a:latin typeface="Arial" pitchFamily="34" charset="0"/>
            </a:endParaRPr>
          </a:p>
        </p:txBody>
      </p:sp>
      <p:pic>
        <p:nvPicPr>
          <p:cNvPr id="9223" name="Picture 7" descr="Copy of hrgr057"/>
          <p:cNvPicPr>
            <a:picLocks noChangeAspect="1" noChangeArrowheads="1"/>
          </p:cNvPicPr>
          <p:nvPr/>
        </p:nvPicPr>
        <p:blipFill>
          <a:blip r:embed="rId5" cstate="print">
            <a:lum bright="-6000" contrast="6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zervirano mjesto broja slajda 5"/>
          <p:cNvSpPr>
            <a:spLocks noGrp="1"/>
          </p:cNvSpPr>
          <p:nvPr>
            <p:ph type="sldNum" sz="quarter" idx="12"/>
          </p:nvPr>
        </p:nvSpPr>
        <p:spPr>
          <a:noFill/>
        </p:spPr>
        <p:txBody>
          <a:bodyPr/>
          <a:lstStyle/>
          <a:p>
            <a:fld id="{C2D8B814-A753-4383-A1B5-8A3CED2D20CC}" type="slidenum">
              <a:rPr lang="hr-HR" smtClean="0"/>
              <a:pPr/>
              <a:t>46</a:t>
            </a:fld>
            <a:endParaRPr lang="hr-HR" smtClean="0"/>
          </a:p>
        </p:txBody>
      </p:sp>
      <p:sp>
        <p:nvSpPr>
          <p:cNvPr id="53251" name="Rectangle 2"/>
          <p:cNvSpPr>
            <a:spLocks noGrp="1" noChangeArrowheads="1"/>
          </p:cNvSpPr>
          <p:nvPr>
            <p:ph type="title"/>
          </p:nvPr>
        </p:nvSpPr>
        <p:spPr/>
        <p:txBody>
          <a:bodyPr/>
          <a:lstStyle/>
          <a:p>
            <a:pPr algn="ctr" eaLnBrk="1" hangingPunct="1"/>
            <a:r>
              <a:rPr lang="hr-HR" b="1" smtClean="0">
                <a:solidFill>
                  <a:srgbClr val="FF0033"/>
                </a:solidFill>
              </a:rPr>
              <a:t>U P A M T I T E !</a:t>
            </a:r>
          </a:p>
        </p:txBody>
      </p:sp>
      <p:sp>
        <p:nvSpPr>
          <p:cNvPr id="53252" name="Rectangle 3"/>
          <p:cNvSpPr>
            <a:spLocks noGrp="1" noChangeArrowheads="1"/>
          </p:cNvSpPr>
          <p:nvPr>
            <p:ph type="body" idx="1"/>
          </p:nvPr>
        </p:nvSpPr>
        <p:spPr>
          <a:xfrm>
            <a:off x="539750" y="1844675"/>
            <a:ext cx="8280400" cy="4616450"/>
          </a:xfrm>
        </p:spPr>
        <p:txBody>
          <a:bodyPr/>
          <a:lstStyle/>
          <a:p>
            <a:pPr marL="0" indent="0" eaLnBrk="1" hangingPunct="1">
              <a:buFont typeface="Wingdings" pitchFamily="2" charset="2"/>
              <a:buNone/>
            </a:pPr>
            <a:endParaRPr lang="hr-HR" b="1" smtClean="0">
              <a:solidFill>
                <a:schemeClr val="bg2"/>
              </a:solidFill>
            </a:endParaRPr>
          </a:p>
          <a:p>
            <a:pPr marL="0" indent="0" algn="ctr" eaLnBrk="1" hangingPunct="1">
              <a:buClr>
                <a:srgbClr val="FF0033"/>
              </a:buClr>
              <a:buSzTx/>
              <a:buFont typeface="Wingdings" pitchFamily="2" charset="2"/>
              <a:buNone/>
            </a:pPr>
            <a:r>
              <a:rPr lang="hr-HR" b="1" smtClean="0">
                <a:solidFill>
                  <a:srgbClr val="FF0033"/>
                </a:solidFill>
              </a:rPr>
              <a:t>POŠTUJTE OZNAKE OPASNOSTI</a:t>
            </a:r>
          </a:p>
          <a:p>
            <a:pPr marL="0" indent="0" algn="ctr" eaLnBrk="1" hangingPunct="1">
              <a:buClr>
                <a:srgbClr val="FF0033"/>
              </a:buClr>
              <a:buSzTx/>
              <a:buFont typeface="Wingdings" pitchFamily="2" charset="2"/>
              <a:buNone/>
            </a:pPr>
            <a:r>
              <a:rPr lang="hr-HR" b="1" smtClean="0">
                <a:solidFill>
                  <a:srgbClr val="FF0033"/>
                </a:solidFill>
              </a:rPr>
              <a:t>OD MINA!</a:t>
            </a:r>
          </a:p>
          <a:p>
            <a:pPr marL="0" indent="0" algn="ctr" eaLnBrk="1" hangingPunct="1">
              <a:buClr>
                <a:srgbClr val="FF0033"/>
              </a:buClr>
              <a:buSzTx/>
              <a:buFont typeface="Wingdings" pitchFamily="2" charset="2"/>
              <a:buNone/>
            </a:pPr>
            <a:endParaRPr lang="hr-HR" b="1" smtClean="0">
              <a:solidFill>
                <a:srgbClr val="FF0033"/>
              </a:solidFill>
            </a:endParaRPr>
          </a:p>
          <a:p>
            <a:pPr marL="0" indent="0" algn="ctr" eaLnBrk="1" hangingPunct="1">
              <a:buClr>
                <a:srgbClr val="FF0033"/>
              </a:buClr>
              <a:buSzTx/>
              <a:buFont typeface="Wingdings" pitchFamily="2" charset="2"/>
              <a:buNone/>
            </a:pPr>
            <a:r>
              <a:rPr lang="hr-HR" b="1" smtClean="0">
                <a:solidFill>
                  <a:srgbClr val="FF0033"/>
                </a:solidFill>
              </a:rPr>
              <a:t>OZNAKE OPASNOSTI OD MINA NEMOJTE POMICATI NITI</a:t>
            </a:r>
          </a:p>
          <a:p>
            <a:pPr marL="0" indent="0" algn="ctr" eaLnBrk="1" hangingPunct="1">
              <a:buClr>
                <a:srgbClr val="FF0033"/>
              </a:buClr>
              <a:buSzTx/>
              <a:buFont typeface="Wingdings" pitchFamily="2" charset="2"/>
              <a:buNone/>
            </a:pPr>
            <a:r>
              <a:rPr lang="hr-HR" b="1" smtClean="0">
                <a:solidFill>
                  <a:srgbClr val="FF0033"/>
                </a:solidFill>
              </a:rPr>
              <a:t>UKLANJATI!</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28625" y="1000125"/>
            <a:ext cx="8229600" cy="1143000"/>
          </a:xfrm>
          <a:noFill/>
        </p:spPr>
        <p:txBody>
          <a:bodyPr/>
          <a:lstStyle/>
          <a:p>
            <a:pPr algn="ctr" eaLnBrk="1" hangingPunct="1"/>
            <a:r>
              <a:rPr lang="hr-HR" sz="2400" smtClean="0"/>
              <a:t>PROTUPRAVNOST U POSTUPANJU GRAĐANA U OZNAČENOM MINSKOM POLJU ILI MINSKI SUMNJIVOM PODRUČJU</a:t>
            </a:r>
          </a:p>
        </p:txBody>
      </p:sp>
      <p:sp>
        <p:nvSpPr>
          <p:cNvPr id="54275" name="Rectangle 3"/>
          <p:cNvSpPr>
            <a:spLocks noGrp="1" noChangeArrowheads="1"/>
          </p:cNvSpPr>
          <p:nvPr>
            <p:ph type="body" idx="4294967295"/>
          </p:nvPr>
        </p:nvSpPr>
        <p:spPr>
          <a:xfrm>
            <a:off x="642938" y="2714625"/>
            <a:ext cx="7720012" cy="3805238"/>
          </a:xfrm>
          <a:noFill/>
        </p:spPr>
        <p:txBody>
          <a:bodyPr/>
          <a:lstStyle/>
          <a:p>
            <a:pPr marL="609600" indent="-609600" algn="just" eaLnBrk="1" hangingPunct="1"/>
            <a:r>
              <a:rPr lang="hr-HR" sz="2800" smtClean="0">
                <a:solidFill>
                  <a:srgbClr val="000066"/>
                </a:solidFill>
              </a:rPr>
              <a:t>Člankom 268. Kaznenog zakona predviđena novčana kazna ili kazna zatvora do jedne godine za osobu koja uništi, ošteti, ukloni ili bilo na koji način učini neuporabljivim ili neuočljivim znak ili napravu kojim se upozorava na kakvu opasnost.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642938" y="285750"/>
            <a:ext cx="7786687" cy="500063"/>
          </a:xfrm>
          <a:noFill/>
        </p:spPr>
        <p:txBody>
          <a:bodyPr/>
          <a:lstStyle/>
          <a:p>
            <a:pPr algn="ctr" eaLnBrk="1" hangingPunct="1"/>
            <a:r>
              <a:rPr lang="hr-HR" sz="2400" smtClean="0"/>
              <a:t>NOVČANE KAZNE</a:t>
            </a:r>
          </a:p>
        </p:txBody>
      </p:sp>
      <p:sp>
        <p:nvSpPr>
          <p:cNvPr id="55299" name="Rectangle 3"/>
          <p:cNvSpPr>
            <a:spLocks noGrp="1" noChangeArrowheads="1"/>
          </p:cNvSpPr>
          <p:nvPr>
            <p:ph type="body" idx="4294967295"/>
          </p:nvPr>
        </p:nvSpPr>
        <p:spPr>
          <a:xfrm>
            <a:off x="714375" y="1285875"/>
            <a:ext cx="7929563" cy="5310188"/>
          </a:xfrm>
          <a:noFill/>
        </p:spPr>
        <p:txBody>
          <a:bodyPr/>
          <a:lstStyle/>
          <a:p>
            <a:pPr eaLnBrk="1" hangingPunct="1">
              <a:lnSpc>
                <a:spcPct val="80000"/>
              </a:lnSpc>
            </a:pPr>
            <a:endParaRPr lang="hr-HR" sz="2400" smtClean="0">
              <a:solidFill>
                <a:srgbClr val="000066"/>
              </a:solidFill>
            </a:endParaRPr>
          </a:p>
          <a:p>
            <a:pPr algn="just" eaLnBrk="1" hangingPunct="1">
              <a:lnSpc>
                <a:spcPct val="80000"/>
              </a:lnSpc>
            </a:pPr>
            <a:r>
              <a:rPr lang="hr-HR" sz="2400" smtClean="0">
                <a:solidFill>
                  <a:srgbClr val="000066"/>
                </a:solidFill>
              </a:rPr>
              <a:t>Odredbom č</a:t>
            </a:r>
            <a:r>
              <a:rPr lang="pl-PL" sz="2400" smtClean="0">
                <a:solidFill>
                  <a:srgbClr val="000066"/>
                </a:solidFill>
              </a:rPr>
              <a:t>lanka 72. Zakona o humanitarnom razminiranju predviđeno je da će se novčanom kaznom u iznosu od 2 000,00 do 10 000,00 kuna kazniti za prekršaj:</a:t>
            </a:r>
          </a:p>
          <a:p>
            <a:pPr algn="just" eaLnBrk="1" hangingPunct="1">
              <a:lnSpc>
                <a:spcPct val="80000"/>
              </a:lnSpc>
              <a:buFont typeface="Wingdings" pitchFamily="2" charset="2"/>
              <a:buAutoNum type="arabicPeriod"/>
            </a:pPr>
            <a:r>
              <a:rPr lang="pl-PL" sz="2400" smtClean="0">
                <a:solidFill>
                  <a:srgbClr val="000066"/>
                </a:solidFill>
              </a:rPr>
              <a:t>osoba koja skida ili uništava oznake miniranosti područja i/ili građevine ili neovlašteno ulazi u označeno minsko polje ili minski sumnjivo područje te </a:t>
            </a:r>
          </a:p>
          <a:p>
            <a:pPr algn="just" eaLnBrk="1" hangingPunct="1">
              <a:lnSpc>
                <a:spcPct val="80000"/>
              </a:lnSpc>
              <a:buFont typeface="Wingdings" pitchFamily="2" charset="2"/>
              <a:buAutoNum type="arabicPeriod"/>
            </a:pPr>
            <a:r>
              <a:rPr lang="pl-PL" sz="2400" smtClean="0">
                <a:solidFill>
                  <a:srgbClr val="000066"/>
                </a:solidFill>
              </a:rPr>
              <a:t>osoba koja raspolaže podacima o onečišćenosti nekog područja i/ili građevine MES-om ili NUS-om, a odbije ih dati </a:t>
            </a:r>
            <a:r>
              <a:rPr lang="hr-HR" sz="2400" smtClean="0">
                <a:solidFill>
                  <a:srgbClr val="000066"/>
                </a:solidFill>
              </a:rPr>
              <a:t>Županijskom poglavarstvu na čijem području postoje minski sumnjiva područja i/ili građevine, koje je ovlašteno od tijela državne vlasti te pravnih i fizičkih osoba na njenom području prikupljati podatke o minski sumnjivim područjima i/ili građevinama.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zervirano mjesto broja slajda 5"/>
          <p:cNvSpPr>
            <a:spLocks noGrp="1"/>
          </p:cNvSpPr>
          <p:nvPr>
            <p:ph type="sldNum" sz="quarter" idx="12"/>
          </p:nvPr>
        </p:nvSpPr>
        <p:spPr>
          <a:noFill/>
        </p:spPr>
        <p:txBody>
          <a:bodyPr/>
          <a:lstStyle/>
          <a:p>
            <a:fld id="{726735C3-3C72-49C5-B123-A53D4811AB77}" type="slidenum">
              <a:rPr lang="hr-HR" smtClean="0"/>
              <a:pPr/>
              <a:t>49</a:t>
            </a:fld>
            <a:endParaRPr lang="hr-HR" smtClean="0"/>
          </a:p>
        </p:txBody>
      </p:sp>
      <p:sp>
        <p:nvSpPr>
          <p:cNvPr id="56323" name="Rectangle 2"/>
          <p:cNvSpPr>
            <a:spLocks noGrp="1" noChangeArrowheads="1"/>
          </p:cNvSpPr>
          <p:nvPr>
            <p:ph type="title"/>
          </p:nvPr>
        </p:nvSpPr>
        <p:spPr>
          <a:xfrm>
            <a:off x="468313" y="620713"/>
            <a:ext cx="8229600" cy="868362"/>
          </a:xfrm>
        </p:spPr>
        <p:txBody>
          <a:bodyPr/>
          <a:lstStyle/>
          <a:p>
            <a:pPr eaLnBrk="1" hangingPunct="1"/>
            <a:r>
              <a:rPr lang="hr-HR" sz="4000" b="1" smtClean="0">
                <a:solidFill>
                  <a:schemeClr val="bg2"/>
                </a:solidFill>
              </a:rPr>
              <a:t>5. Ponašanje</a:t>
            </a:r>
          </a:p>
        </p:txBody>
      </p:sp>
      <p:sp>
        <p:nvSpPr>
          <p:cNvPr id="56324" name="Rectangle 3"/>
          <p:cNvSpPr>
            <a:spLocks noGrp="1" noChangeArrowheads="1"/>
          </p:cNvSpPr>
          <p:nvPr>
            <p:ph type="body" idx="1"/>
          </p:nvPr>
        </p:nvSpPr>
        <p:spPr>
          <a:xfrm>
            <a:off x="539750" y="1844675"/>
            <a:ext cx="8208963" cy="4616450"/>
          </a:xfrm>
        </p:spPr>
        <p:txBody>
          <a:bodyPr/>
          <a:lstStyle/>
          <a:p>
            <a:pPr marL="0" indent="0" algn="r" eaLnBrk="1" hangingPunct="1">
              <a:lnSpc>
                <a:spcPct val="80000"/>
              </a:lnSpc>
              <a:buFont typeface="Wingdings" pitchFamily="2" charset="2"/>
              <a:buNone/>
            </a:pPr>
            <a:endParaRPr lang="hr-HR" sz="2200" b="1" smtClean="0">
              <a:solidFill>
                <a:schemeClr val="bg2"/>
              </a:solidFill>
            </a:endParaRPr>
          </a:p>
          <a:p>
            <a:pPr marL="0" indent="0" algn="r" eaLnBrk="1" hangingPunct="1">
              <a:lnSpc>
                <a:spcPct val="80000"/>
              </a:lnSpc>
              <a:buFont typeface="Wingdings" pitchFamily="2" charset="2"/>
              <a:buNone/>
            </a:pPr>
            <a:endParaRPr lang="hr-HR" sz="2800" b="1" smtClean="0"/>
          </a:p>
          <a:p>
            <a:pPr marL="0" indent="0" eaLnBrk="1" hangingPunct="1">
              <a:lnSpc>
                <a:spcPct val="80000"/>
              </a:lnSpc>
              <a:buFont typeface="Wingdings" pitchFamily="2" charset="2"/>
              <a:buNone/>
            </a:pPr>
            <a:r>
              <a:rPr lang="hr-HR" b="1" smtClean="0"/>
              <a:t>5. 1. Pravilno ponašanje</a:t>
            </a:r>
          </a:p>
          <a:p>
            <a:pPr marL="0" indent="0" eaLnBrk="1" hangingPunct="1">
              <a:lnSpc>
                <a:spcPct val="80000"/>
              </a:lnSpc>
              <a:buFont typeface="Wingdings" pitchFamily="2" charset="2"/>
              <a:buNone/>
            </a:pPr>
            <a:endParaRPr lang="hr-HR" b="1" smtClean="0"/>
          </a:p>
          <a:p>
            <a:pPr marL="0" indent="0" eaLnBrk="1" hangingPunct="1">
              <a:lnSpc>
                <a:spcPct val="80000"/>
              </a:lnSpc>
              <a:buFont typeface="Wingdings" pitchFamily="2" charset="2"/>
              <a:buNone/>
            </a:pPr>
            <a:endParaRPr lang="hr-HR" b="1" smtClean="0"/>
          </a:p>
          <a:p>
            <a:pPr marL="0" indent="0" eaLnBrk="1" hangingPunct="1">
              <a:lnSpc>
                <a:spcPct val="80000"/>
              </a:lnSpc>
              <a:buFont typeface="Wingdings" pitchFamily="2" charset="2"/>
              <a:buNone/>
            </a:pPr>
            <a:r>
              <a:rPr lang="hr-HR" b="1" smtClean="0"/>
              <a:t>5. 2. Rizično ponašanje</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zervirano mjesto broja slajda 5"/>
          <p:cNvSpPr>
            <a:spLocks noGrp="1"/>
          </p:cNvSpPr>
          <p:nvPr>
            <p:ph type="sldNum" sz="quarter" idx="12"/>
          </p:nvPr>
        </p:nvSpPr>
        <p:spPr>
          <a:noFill/>
        </p:spPr>
        <p:txBody>
          <a:bodyPr/>
          <a:lstStyle/>
          <a:p>
            <a:fld id="{20F3D285-3546-46B6-8AD8-73115EBA4645}" type="slidenum">
              <a:rPr lang="hr-HR" smtClean="0"/>
              <a:pPr/>
              <a:t>5</a:t>
            </a:fld>
            <a:endParaRPr lang="hr-HR" smtClean="0"/>
          </a:p>
        </p:txBody>
      </p:sp>
      <p:sp>
        <p:nvSpPr>
          <p:cNvPr id="20483" name="Rectangle 3"/>
          <p:cNvSpPr>
            <a:spLocks noGrp="1" noChangeArrowheads="1"/>
          </p:cNvSpPr>
          <p:nvPr>
            <p:ph type="body" idx="1"/>
          </p:nvPr>
        </p:nvSpPr>
        <p:spPr>
          <a:xfrm>
            <a:off x="285750" y="1500188"/>
            <a:ext cx="8534400" cy="5168900"/>
          </a:xfrm>
        </p:spPr>
        <p:txBody>
          <a:bodyPr/>
          <a:lstStyle/>
          <a:p>
            <a:pPr marL="182563" lvl="1" indent="-3175">
              <a:spcBef>
                <a:spcPct val="0"/>
              </a:spcBef>
              <a:buClrTx/>
              <a:buFontTx/>
              <a:buNone/>
            </a:pPr>
            <a:endParaRPr lang="hr-HR" sz="2400" b="1" smtClean="0"/>
          </a:p>
        </p:txBody>
      </p:sp>
      <p:pic>
        <p:nvPicPr>
          <p:cNvPr id="20484" name="Picture 4"/>
          <p:cNvPicPr>
            <a:picLocks noChangeAspect="1" noChangeArrowheads="1"/>
          </p:cNvPicPr>
          <p:nvPr/>
        </p:nvPicPr>
        <p:blipFill>
          <a:blip r:embed="rId2" cstate="print"/>
          <a:srcRect/>
          <a:stretch>
            <a:fillRect/>
          </a:stretch>
        </p:blipFill>
        <p:spPr bwMode="auto">
          <a:xfrm>
            <a:off x="285750" y="1071563"/>
            <a:ext cx="8643938" cy="5273675"/>
          </a:xfrm>
          <a:prstGeom prst="rect">
            <a:avLst/>
          </a:prstGeom>
          <a:noFill/>
          <a:ln w="9525" algn="ctr">
            <a:noFill/>
            <a:miter lim="800000"/>
            <a:headEnd/>
            <a:tailEnd/>
          </a:ln>
        </p:spPr>
      </p:pic>
      <p:sp>
        <p:nvSpPr>
          <p:cNvPr id="20485" name="Pravokutnik 5"/>
          <p:cNvSpPr>
            <a:spLocks noChangeArrowheads="1"/>
          </p:cNvSpPr>
          <p:nvPr/>
        </p:nvSpPr>
        <p:spPr bwMode="auto">
          <a:xfrm>
            <a:off x="357188" y="1643063"/>
            <a:ext cx="3143250" cy="2308225"/>
          </a:xfrm>
          <a:prstGeom prst="rect">
            <a:avLst/>
          </a:prstGeom>
          <a:noFill/>
          <a:ln w="9525">
            <a:noFill/>
            <a:miter lim="800000"/>
            <a:headEnd/>
            <a:tailEnd/>
          </a:ln>
        </p:spPr>
        <p:txBody>
          <a:bodyPr>
            <a:spAutoFit/>
          </a:bodyPr>
          <a:lstStyle/>
          <a:p>
            <a:pPr>
              <a:spcBef>
                <a:spcPct val="50000"/>
              </a:spcBef>
            </a:pPr>
            <a:r>
              <a:rPr lang="hr-HR" b="1" i="1"/>
              <a:t>112 ZEMALJA SVIJETA</a:t>
            </a:r>
          </a:p>
          <a:p>
            <a:pPr>
              <a:spcBef>
                <a:spcPct val="50000"/>
              </a:spcBef>
            </a:pPr>
            <a:r>
              <a:rPr lang="hr-HR" b="1" i="1"/>
              <a:t>PREKO 250 MILIJUNA MINA</a:t>
            </a:r>
          </a:p>
          <a:p>
            <a:pPr>
              <a:spcBef>
                <a:spcPct val="50000"/>
              </a:spcBef>
            </a:pPr>
            <a:r>
              <a:rPr lang="hr-HR" b="1" i="1"/>
              <a:t>POSLJEDICA- OKO 20 000 NOVIH ŽRTAVA MINA GODIŠNJE</a:t>
            </a:r>
          </a:p>
          <a:p>
            <a:endParaRPr lang="hr-HR"/>
          </a:p>
        </p:txBody>
      </p:sp>
      <p:sp>
        <p:nvSpPr>
          <p:cNvPr id="20486" name="Rectangle 2"/>
          <p:cNvSpPr>
            <a:spLocks noGrp="1" noChangeArrowheads="1"/>
          </p:cNvSpPr>
          <p:nvPr>
            <p:ph type="title"/>
          </p:nvPr>
        </p:nvSpPr>
        <p:spPr>
          <a:xfrm>
            <a:off x="571500" y="642938"/>
            <a:ext cx="8115300" cy="428625"/>
          </a:xfrm>
        </p:spPr>
        <p:txBody>
          <a:bodyPr/>
          <a:lstStyle/>
          <a:p>
            <a:pPr eaLnBrk="1" hangingPunct="1"/>
            <a:r>
              <a:rPr lang="hr-HR" sz="2800" b="1" smtClean="0">
                <a:solidFill>
                  <a:schemeClr val="bg2"/>
                </a:solidFill>
              </a:rPr>
              <a:t>PROBLEM MINA U SVIJETU</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zervirano mjesto broja slajda 5"/>
          <p:cNvSpPr>
            <a:spLocks noGrp="1"/>
          </p:cNvSpPr>
          <p:nvPr>
            <p:ph type="sldNum" sz="quarter" idx="12"/>
          </p:nvPr>
        </p:nvSpPr>
        <p:spPr>
          <a:noFill/>
        </p:spPr>
        <p:txBody>
          <a:bodyPr/>
          <a:lstStyle/>
          <a:p>
            <a:fld id="{F2464699-DEDC-45D8-9D8A-D6EB588AB6A0}" type="slidenum">
              <a:rPr lang="hr-HR" smtClean="0"/>
              <a:pPr/>
              <a:t>50</a:t>
            </a:fld>
            <a:endParaRPr lang="hr-HR" smtClean="0"/>
          </a:p>
        </p:txBody>
      </p:sp>
      <p:sp>
        <p:nvSpPr>
          <p:cNvPr id="57347" name="Rectangle 2"/>
          <p:cNvSpPr>
            <a:spLocks noGrp="1" noChangeArrowheads="1"/>
          </p:cNvSpPr>
          <p:nvPr>
            <p:ph type="title"/>
          </p:nvPr>
        </p:nvSpPr>
        <p:spPr>
          <a:xfrm>
            <a:off x="457200" y="533400"/>
            <a:ext cx="8229600" cy="1095375"/>
          </a:xfrm>
        </p:spPr>
        <p:txBody>
          <a:bodyPr/>
          <a:lstStyle/>
          <a:p>
            <a:pPr eaLnBrk="1" hangingPunct="1"/>
            <a:r>
              <a:rPr lang="hr-HR" sz="4000" b="1" smtClean="0">
                <a:solidFill>
                  <a:schemeClr val="bg2"/>
                </a:solidFill>
              </a:rPr>
              <a:t>5. 1. Pravilno ponašanje</a:t>
            </a:r>
          </a:p>
        </p:txBody>
      </p:sp>
      <p:sp>
        <p:nvSpPr>
          <p:cNvPr id="57348" name="Rectangle 3"/>
          <p:cNvSpPr>
            <a:spLocks noGrp="1" noChangeArrowheads="1"/>
          </p:cNvSpPr>
          <p:nvPr>
            <p:ph type="body" idx="1"/>
          </p:nvPr>
        </p:nvSpPr>
        <p:spPr>
          <a:xfrm>
            <a:off x="468313" y="1844675"/>
            <a:ext cx="8207375" cy="4679950"/>
          </a:xfrm>
        </p:spPr>
        <p:txBody>
          <a:bodyPr/>
          <a:lstStyle/>
          <a:p>
            <a:pPr marL="182563" lvl="1" indent="0" eaLnBrk="1" hangingPunct="1">
              <a:buClr>
                <a:schemeClr val="tx1"/>
              </a:buClr>
              <a:buSzTx/>
              <a:buFontTx/>
              <a:buChar char="•"/>
            </a:pPr>
            <a:endParaRPr lang="hr-HR" sz="2600" b="1" smtClean="0"/>
          </a:p>
          <a:p>
            <a:pPr marL="182563" lvl="1" indent="0" eaLnBrk="1" hangingPunct="1">
              <a:buClr>
                <a:schemeClr val="tx1"/>
              </a:buClr>
              <a:buSzTx/>
              <a:buFontTx/>
              <a:buChar char="•"/>
            </a:pPr>
            <a:r>
              <a:rPr lang="hr-HR" sz="2600" b="1" smtClean="0"/>
              <a:t> usredotočite pozornost na oznake minske  opasnosti</a:t>
            </a:r>
          </a:p>
          <a:p>
            <a:pPr marL="182563" lvl="1" indent="0" eaLnBrk="1" hangingPunct="1">
              <a:buClr>
                <a:schemeClr val="tx1"/>
              </a:buClr>
              <a:buSzTx/>
              <a:buFontTx/>
              <a:buChar char="•"/>
            </a:pPr>
            <a:r>
              <a:rPr lang="hr-HR" sz="2600" b="1" smtClean="0"/>
              <a:t> dobro se informirajte</a:t>
            </a:r>
          </a:p>
          <a:p>
            <a:pPr marL="182563" lvl="1" indent="0" eaLnBrk="1" hangingPunct="1">
              <a:buClr>
                <a:schemeClr val="tx1"/>
              </a:buClr>
              <a:buSzTx/>
              <a:buFontTx/>
              <a:buChar char="•"/>
            </a:pPr>
            <a:r>
              <a:rPr lang="hr-HR" sz="2600" b="1" smtClean="0"/>
              <a:t> slijedite ugažene putove i staze</a:t>
            </a:r>
          </a:p>
          <a:p>
            <a:pPr marL="182563" lvl="1" indent="0" eaLnBrk="1" hangingPunct="1">
              <a:buClr>
                <a:schemeClr val="tx1"/>
              </a:buClr>
              <a:buSzTx/>
              <a:buFontTx/>
              <a:buChar char="•"/>
            </a:pPr>
            <a:r>
              <a:rPr lang="hr-HR" sz="2600" b="1" smtClean="0"/>
              <a:t> ne vozite po prečacima</a:t>
            </a:r>
          </a:p>
          <a:p>
            <a:pPr marL="182563" lvl="1" indent="0" eaLnBrk="1" hangingPunct="1">
              <a:buClr>
                <a:schemeClr val="tx1"/>
              </a:buClr>
              <a:buSzTx/>
              <a:buFontTx/>
              <a:buChar char="•"/>
            </a:pPr>
            <a:r>
              <a:rPr lang="hr-HR" sz="2600" b="1" smtClean="0"/>
              <a:t> ne istražujte nepoznata područja</a:t>
            </a:r>
          </a:p>
          <a:p>
            <a:pPr marL="182563" lvl="1" indent="0" eaLnBrk="1" hangingPunct="1">
              <a:buClr>
                <a:schemeClr val="tx1"/>
              </a:buClr>
              <a:buSzTx/>
              <a:buFontTx/>
              <a:buChar char="•"/>
            </a:pPr>
            <a:r>
              <a:rPr lang="hr-HR" sz="2600" b="1" smtClean="0"/>
              <a:t> ne prilazite minama i eksplozivnim ostacima iz rata</a:t>
            </a:r>
          </a:p>
          <a:p>
            <a:pPr marL="182563" lvl="1" indent="0" eaLnBrk="1" hangingPunct="1">
              <a:buClr>
                <a:schemeClr val="tx1"/>
              </a:buClr>
              <a:buSzTx/>
              <a:buFontTx/>
              <a:buChar char="•"/>
            </a:pPr>
            <a:r>
              <a:rPr lang="hr-HR" sz="2600" b="1" smtClean="0"/>
              <a:t> označite mjesto ako ste ugledali minu ili eksplozivni ostatak iz rata</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zervirano mjesto broja slajda 5"/>
          <p:cNvSpPr>
            <a:spLocks noGrp="1"/>
          </p:cNvSpPr>
          <p:nvPr>
            <p:ph type="sldNum" sz="quarter" idx="12"/>
          </p:nvPr>
        </p:nvSpPr>
        <p:spPr>
          <a:noFill/>
        </p:spPr>
        <p:txBody>
          <a:bodyPr/>
          <a:lstStyle/>
          <a:p>
            <a:fld id="{D36B6541-0910-4FB8-B17F-0008FD380125}" type="slidenum">
              <a:rPr lang="hr-HR" smtClean="0"/>
              <a:pPr/>
              <a:t>51</a:t>
            </a:fld>
            <a:endParaRPr lang="hr-HR" smtClean="0"/>
          </a:p>
        </p:txBody>
      </p:sp>
      <p:sp>
        <p:nvSpPr>
          <p:cNvPr id="58371" name="Rectangle 2"/>
          <p:cNvSpPr>
            <a:spLocks noGrp="1" noChangeArrowheads="1"/>
          </p:cNvSpPr>
          <p:nvPr>
            <p:ph type="title"/>
          </p:nvPr>
        </p:nvSpPr>
        <p:spPr>
          <a:xfrm>
            <a:off x="457200" y="533400"/>
            <a:ext cx="8229600" cy="1023938"/>
          </a:xfrm>
        </p:spPr>
        <p:txBody>
          <a:bodyPr/>
          <a:lstStyle/>
          <a:p>
            <a:pPr eaLnBrk="1" hangingPunct="1"/>
            <a:r>
              <a:rPr lang="hr-HR" sz="4000" b="1" smtClean="0">
                <a:solidFill>
                  <a:schemeClr val="bg2"/>
                </a:solidFill>
              </a:rPr>
              <a:t>5. 2. Rizično ponašanje</a:t>
            </a:r>
          </a:p>
        </p:txBody>
      </p:sp>
      <p:sp>
        <p:nvSpPr>
          <p:cNvPr id="58372" name="Rectangle 3"/>
          <p:cNvSpPr>
            <a:spLocks noGrp="1" noChangeArrowheads="1"/>
          </p:cNvSpPr>
          <p:nvPr>
            <p:ph type="body" idx="1"/>
          </p:nvPr>
        </p:nvSpPr>
        <p:spPr>
          <a:xfrm>
            <a:off x="468313" y="1844675"/>
            <a:ext cx="8280400" cy="4687888"/>
          </a:xfrm>
        </p:spPr>
        <p:txBody>
          <a:bodyPr/>
          <a:lstStyle/>
          <a:p>
            <a:pPr marL="0" indent="0" defTabSz="715963" eaLnBrk="1" hangingPunct="1">
              <a:lnSpc>
                <a:spcPct val="90000"/>
              </a:lnSpc>
              <a:buFont typeface="Wingdings" pitchFamily="2" charset="2"/>
              <a:buNone/>
            </a:pPr>
            <a:endParaRPr lang="hr-HR" sz="2900" b="1" smtClean="0"/>
          </a:p>
          <a:p>
            <a:pPr marL="0" indent="0" defTabSz="715963" eaLnBrk="1" hangingPunct="1">
              <a:lnSpc>
                <a:spcPct val="90000"/>
              </a:lnSpc>
              <a:buClr>
                <a:schemeClr val="tx1"/>
              </a:buClr>
              <a:buSzTx/>
              <a:buFontTx/>
              <a:buChar char="•"/>
            </a:pPr>
            <a:r>
              <a:rPr lang="hr-HR" sz="2300" b="1" smtClean="0"/>
              <a:t> </a:t>
            </a:r>
            <a:r>
              <a:rPr lang="hr-HR" sz="2400" b="1" smtClean="0"/>
              <a:t>radoznalost, gospodarska nužnost, turistička znatiželja i dr.</a:t>
            </a:r>
          </a:p>
          <a:p>
            <a:pPr marL="0" indent="0" defTabSz="715963" eaLnBrk="1" hangingPunct="1">
              <a:lnSpc>
                <a:spcPct val="90000"/>
              </a:lnSpc>
              <a:buSzTx/>
              <a:buFont typeface="Wingdings" pitchFamily="2" charset="2"/>
              <a:buNone/>
            </a:pPr>
            <a:endParaRPr lang="hr-HR" sz="2400" i="1" smtClean="0">
              <a:solidFill>
                <a:schemeClr val="bg2"/>
              </a:solidFill>
            </a:endParaRPr>
          </a:p>
          <a:p>
            <a:pPr marL="0" indent="0" defTabSz="715963" eaLnBrk="1" hangingPunct="1">
              <a:lnSpc>
                <a:spcPct val="90000"/>
              </a:lnSpc>
              <a:buSzTx/>
              <a:buFont typeface="Wingdings" pitchFamily="2" charset="2"/>
              <a:buNone/>
            </a:pPr>
            <a:r>
              <a:rPr lang="hr-HR" sz="2800" b="1" smtClean="0">
                <a:solidFill>
                  <a:schemeClr val="bg2"/>
                </a:solidFill>
              </a:rPr>
              <a:t>PREDRASUDE O MINAMA</a:t>
            </a:r>
          </a:p>
          <a:p>
            <a:pPr marL="0" indent="0" defTabSz="715963" eaLnBrk="1" hangingPunct="1">
              <a:lnSpc>
                <a:spcPct val="90000"/>
              </a:lnSpc>
              <a:buSzTx/>
              <a:buFont typeface="Wingdings" pitchFamily="2" charset="2"/>
              <a:buNone/>
            </a:pPr>
            <a:endParaRPr lang="hr-HR" sz="2800" b="1" smtClean="0"/>
          </a:p>
          <a:p>
            <a:pPr marL="0" indent="0" defTabSz="715963" eaLnBrk="1" hangingPunct="1">
              <a:lnSpc>
                <a:spcPct val="90000"/>
              </a:lnSpc>
              <a:buClr>
                <a:schemeClr val="tx1"/>
              </a:buClr>
              <a:buSzTx/>
              <a:buFontTx/>
              <a:buChar char="•"/>
            </a:pPr>
            <a:r>
              <a:rPr lang="hr-HR" sz="2400" b="1" smtClean="0"/>
              <a:t> brza vožnja</a:t>
            </a:r>
          </a:p>
          <a:p>
            <a:pPr marL="0" indent="0" defTabSz="715963" eaLnBrk="1" hangingPunct="1">
              <a:lnSpc>
                <a:spcPct val="90000"/>
              </a:lnSpc>
              <a:buClr>
                <a:schemeClr val="tx1"/>
              </a:buClr>
              <a:buSzTx/>
              <a:buFontTx/>
              <a:buChar char="•"/>
            </a:pPr>
            <a:r>
              <a:rPr lang="hr-HR" sz="2400" b="1" smtClean="0"/>
              <a:t> hodanje na prstima</a:t>
            </a:r>
          </a:p>
          <a:p>
            <a:pPr marL="0" indent="0" defTabSz="715963" eaLnBrk="1" hangingPunct="1">
              <a:lnSpc>
                <a:spcPct val="90000"/>
              </a:lnSpc>
              <a:buClr>
                <a:schemeClr val="tx1"/>
              </a:buClr>
              <a:buSzTx/>
              <a:buFontTx/>
              <a:buChar char="•"/>
            </a:pPr>
            <a:r>
              <a:rPr lang="hr-HR" sz="2400" b="1" smtClean="0"/>
              <a:t> čuje se “klik”</a:t>
            </a:r>
          </a:p>
          <a:p>
            <a:pPr marL="0" indent="0" defTabSz="715963" eaLnBrk="1" hangingPunct="1">
              <a:lnSpc>
                <a:spcPct val="90000"/>
              </a:lnSpc>
              <a:buClr>
                <a:schemeClr val="tx1"/>
              </a:buClr>
              <a:buSzTx/>
              <a:buFontTx/>
              <a:buChar char="•"/>
            </a:pPr>
            <a:r>
              <a:rPr lang="hr-HR" sz="2400" b="1" smtClean="0"/>
              <a:t> paljenje vegetacije</a:t>
            </a:r>
          </a:p>
          <a:p>
            <a:pPr marL="0" indent="0" defTabSz="715963" eaLnBrk="1" hangingPunct="1">
              <a:lnSpc>
                <a:spcPct val="90000"/>
              </a:lnSpc>
              <a:buClr>
                <a:schemeClr val="tx1"/>
              </a:buClr>
              <a:buSzTx/>
              <a:buFontTx/>
              <a:buChar char="•"/>
            </a:pPr>
            <a:r>
              <a:rPr lang="hr-HR" sz="2400" b="1" smtClean="0"/>
              <a:t> snijeg i led štite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zervirano mjesto broja slajda 5"/>
          <p:cNvSpPr>
            <a:spLocks noGrp="1"/>
          </p:cNvSpPr>
          <p:nvPr>
            <p:ph type="sldNum" sz="quarter" idx="12"/>
          </p:nvPr>
        </p:nvSpPr>
        <p:spPr>
          <a:noFill/>
        </p:spPr>
        <p:txBody>
          <a:bodyPr/>
          <a:lstStyle/>
          <a:p>
            <a:fld id="{324A34E3-84F9-4950-80FA-3922338413AC}" type="slidenum">
              <a:rPr lang="hr-HR" smtClean="0"/>
              <a:pPr/>
              <a:t>52</a:t>
            </a:fld>
            <a:endParaRPr lang="hr-HR" smtClean="0"/>
          </a:p>
        </p:txBody>
      </p:sp>
      <p:sp>
        <p:nvSpPr>
          <p:cNvPr id="59395" name="Rectangle 2"/>
          <p:cNvSpPr>
            <a:spLocks noGrp="1" noChangeArrowheads="1"/>
          </p:cNvSpPr>
          <p:nvPr>
            <p:ph type="body" idx="1"/>
          </p:nvPr>
        </p:nvSpPr>
        <p:spPr>
          <a:xfrm>
            <a:off x="250825" y="26988"/>
            <a:ext cx="8691563" cy="6858000"/>
          </a:xfrm>
        </p:spPr>
        <p:txBody>
          <a:bodyPr/>
          <a:lstStyle/>
          <a:p>
            <a:pPr algn="r" eaLnBrk="1" hangingPunct="1">
              <a:lnSpc>
                <a:spcPct val="80000"/>
              </a:lnSpc>
              <a:buFont typeface="Wingdings" pitchFamily="2" charset="2"/>
              <a:buNone/>
            </a:pPr>
            <a:endParaRPr lang="hr-HR" sz="1800" b="1" smtClean="0">
              <a:solidFill>
                <a:schemeClr val="tx2"/>
              </a:solidFill>
            </a:endParaRPr>
          </a:p>
          <a:p>
            <a:pPr eaLnBrk="1" hangingPunct="1">
              <a:lnSpc>
                <a:spcPct val="80000"/>
              </a:lnSpc>
            </a:pPr>
            <a:endParaRPr lang="hr-HR" sz="1800" b="1" smtClean="0">
              <a:solidFill>
                <a:schemeClr val="tx2"/>
              </a:solidFill>
            </a:endParaRPr>
          </a:p>
          <a:p>
            <a:pPr eaLnBrk="1" hangingPunct="1">
              <a:lnSpc>
                <a:spcPct val="80000"/>
              </a:lnSpc>
              <a:buFont typeface="Wingdings" pitchFamily="2" charset="2"/>
              <a:buNone/>
            </a:pPr>
            <a:r>
              <a:rPr lang="hr-HR" sz="2200" b="1" smtClean="0">
                <a:solidFill>
                  <a:schemeClr val="tx2"/>
                </a:solidFill>
              </a:rPr>
              <a:t>		</a:t>
            </a:r>
            <a:endParaRPr lang="hr-HR" sz="2200" b="1" smtClean="0"/>
          </a:p>
          <a:p>
            <a:pPr eaLnBrk="1" hangingPunct="1">
              <a:lnSpc>
                <a:spcPct val="80000"/>
              </a:lnSpc>
              <a:buFont typeface="Wingdings" pitchFamily="2" charset="2"/>
              <a:buNone/>
            </a:pPr>
            <a:r>
              <a:rPr lang="hr-HR" sz="2200" b="1" smtClean="0">
                <a:solidFill>
                  <a:schemeClr val="tx2"/>
                </a:solidFill>
              </a:rPr>
              <a:t>		</a:t>
            </a:r>
            <a:endParaRPr lang="en-US" sz="1800" b="1" smtClean="0"/>
          </a:p>
        </p:txBody>
      </p:sp>
      <p:pic>
        <p:nvPicPr>
          <p:cNvPr id="59396" name="Picture 3" descr="turist-znatizelja-mali"/>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zervirano mjesto broja slajda 5"/>
          <p:cNvSpPr>
            <a:spLocks noGrp="1"/>
          </p:cNvSpPr>
          <p:nvPr>
            <p:ph type="sldNum" sz="quarter" idx="12"/>
          </p:nvPr>
        </p:nvSpPr>
        <p:spPr>
          <a:noFill/>
        </p:spPr>
        <p:txBody>
          <a:bodyPr/>
          <a:lstStyle/>
          <a:p>
            <a:fld id="{D8713993-AA9F-43C2-941B-205EF11003A4}" type="slidenum">
              <a:rPr lang="hr-HR" smtClean="0"/>
              <a:pPr/>
              <a:t>53</a:t>
            </a:fld>
            <a:endParaRPr lang="hr-HR" smtClean="0"/>
          </a:p>
        </p:txBody>
      </p:sp>
      <p:sp>
        <p:nvSpPr>
          <p:cNvPr id="60419" name="Rectangle 2"/>
          <p:cNvSpPr>
            <a:spLocks noGrp="1" noChangeArrowheads="1"/>
          </p:cNvSpPr>
          <p:nvPr>
            <p:ph type="title"/>
          </p:nvPr>
        </p:nvSpPr>
        <p:spPr>
          <a:xfrm>
            <a:off x="539750" y="260350"/>
            <a:ext cx="8101013" cy="1476375"/>
          </a:xfrm>
        </p:spPr>
        <p:txBody>
          <a:bodyPr/>
          <a:lstStyle/>
          <a:p>
            <a:pPr eaLnBrk="1" hangingPunct="1"/>
            <a:r>
              <a:rPr lang="hr-HR" sz="3600" b="1" smtClean="0">
                <a:solidFill>
                  <a:schemeClr val="bg2"/>
                </a:solidFill>
              </a:rPr>
              <a:t>POSTUPAK U MINSKI SUMNJIVOM PODRUČJU</a:t>
            </a:r>
          </a:p>
        </p:txBody>
      </p:sp>
      <p:sp>
        <p:nvSpPr>
          <p:cNvPr id="60420" name="Rectangle 3"/>
          <p:cNvSpPr>
            <a:spLocks noGrp="1" noChangeArrowheads="1"/>
          </p:cNvSpPr>
          <p:nvPr>
            <p:ph type="body" idx="1"/>
          </p:nvPr>
        </p:nvSpPr>
        <p:spPr>
          <a:xfrm>
            <a:off x="468313" y="1844675"/>
            <a:ext cx="8280400" cy="4608513"/>
          </a:xfrm>
        </p:spPr>
        <p:txBody>
          <a:bodyPr/>
          <a:lstStyle/>
          <a:p>
            <a:pPr marL="0" indent="0" eaLnBrk="1" hangingPunct="1">
              <a:lnSpc>
                <a:spcPct val="80000"/>
              </a:lnSpc>
              <a:buFont typeface="Wingdings" pitchFamily="2" charset="2"/>
              <a:buNone/>
            </a:pPr>
            <a:endParaRPr lang="hr-HR" b="1" smtClean="0"/>
          </a:p>
          <a:p>
            <a:pPr marL="0" indent="0" eaLnBrk="1" hangingPunct="1">
              <a:lnSpc>
                <a:spcPct val="80000"/>
              </a:lnSpc>
              <a:buClr>
                <a:schemeClr val="tx1"/>
              </a:buClr>
              <a:buSzTx/>
              <a:buFontTx/>
              <a:buChar char="•"/>
            </a:pPr>
            <a:r>
              <a:rPr lang="hr-HR" sz="2400" b="1" smtClean="0"/>
              <a:t> odmah stanite na mjestu</a:t>
            </a:r>
          </a:p>
          <a:p>
            <a:pPr marL="0" indent="0" eaLnBrk="1" hangingPunct="1">
              <a:lnSpc>
                <a:spcPct val="80000"/>
              </a:lnSpc>
              <a:buClr>
                <a:schemeClr val="tx1"/>
              </a:buClr>
              <a:buSzTx/>
              <a:buFontTx/>
              <a:buNone/>
            </a:pPr>
            <a:endParaRPr lang="hr-HR" sz="2400" b="1" smtClean="0"/>
          </a:p>
          <a:p>
            <a:pPr marL="0" indent="0" eaLnBrk="1" hangingPunct="1">
              <a:lnSpc>
                <a:spcPct val="80000"/>
              </a:lnSpc>
              <a:buClr>
                <a:schemeClr val="tx1"/>
              </a:buClr>
              <a:buSzTx/>
              <a:buFontTx/>
              <a:buChar char="•"/>
            </a:pPr>
            <a:r>
              <a:rPr lang="hr-HR" sz="2400" b="1" smtClean="0"/>
              <a:t> nemojte dalje hodati</a:t>
            </a:r>
          </a:p>
          <a:p>
            <a:pPr marL="0" indent="0" eaLnBrk="1" hangingPunct="1">
              <a:lnSpc>
                <a:spcPct val="80000"/>
              </a:lnSpc>
              <a:buClr>
                <a:schemeClr val="tx1"/>
              </a:buClr>
              <a:buSzTx/>
              <a:buFontTx/>
              <a:buNone/>
            </a:pPr>
            <a:endParaRPr lang="hr-HR" sz="2400" b="1" smtClean="0"/>
          </a:p>
          <a:p>
            <a:pPr marL="0" indent="0" eaLnBrk="1" hangingPunct="1">
              <a:lnSpc>
                <a:spcPct val="80000"/>
              </a:lnSpc>
              <a:buClr>
                <a:schemeClr val="tx1"/>
              </a:buClr>
              <a:buSzTx/>
              <a:buFontTx/>
              <a:buChar char="•"/>
            </a:pPr>
            <a:r>
              <a:rPr lang="hr-HR" sz="2400" b="1" smtClean="0"/>
              <a:t> upozorite ostale na opasnost</a:t>
            </a:r>
          </a:p>
          <a:p>
            <a:pPr marL="0" indent="0" eaLnBrk="1" hangingPunct="1">
              <a:lnSpc>
                <a:spcPct val="80000"/>
              </a:lnSpc>
              <a:buClr>
                <a:schemeClr val="tx1"/>
              </a:buClr>
              <a:buSzTx/>
              <a:buFontTx/>
              <a:buNone/>
            </a:pPr>
            <a:endParaRPr lang="hr-HR" sz="2400" b="1" smtClean="0"/>
          </a:p>
          <a:p>
            <a:pPr marL="0" indent="0" eaLnBrk="1" hangingPunct="1">
              <a:lnSpc>
                <a:spcPct val="80000"/>
              </a:lnSpc>
              <a:buClr>
                <a:schemeClr val="tx1"/>
              </a:buClr>
              <a:buSzTx/>
              <a:buFontTx/>
              <a:buChar char="•"/>
            </a:pPr>
            <a:r>
              <a:rPr lang="hr-HR" sz="2400" b="1" smtClean="0"/>
              <a:t> zovite ili vičite u pomoć</a:t>
            </a:r>
          </a:p>
          <a:p>
            <a:pPr marL="0" indent="0" eaLnBrk="1" hangingPunct="1">
              <a:lnSpc>
                <a:spcPct val="80000"/>
              </a:lnSpc>
              <a:buClr>
                <a:schemeClr val="tx1"/>
              </a:buClr>
              <a:buSzTx/>
              <a:buFontTx/>
              <a:buNone/>
            </a:pPr>
            <a:endParaRPr lang="hr-HR" sz="2400" b="1" smtClean="0"/>
          </a:p>
          <a:p>
            <a:pPr marL="0" indent="0" eaLnBrk="1" hangingPunct="1">
              <a:lnSpc>
                <a:spcPct val="80000"/>
              </a:lnSpc>
              <a:buClr>
                <a:schemeClr val="tx1"/>
              </a:buClr>
              <a:buSzTx/>
              <a:buFontTx/>
              <a:buChar char="•"/>
            </a:pPr>
            <a:r>
              <a:rPr lang="hr-HR" sz="2400" b="1" smtClean="0"/>
              <a:t> čekajte da netko naiđe i dođe pomoć</a:t>
            </a:r>
          </a:p>
          <a:p>
            <a:pPr marL="0" indent="0" eaLnBrk="1" hangingPunct="1">
              <a:lnSpc>
                <a:spcPct val="80000"/>
              </a:lnSpc>
              <a:buClr>
                <a:schemeClr val="tx1"/>
              </a:buClr>
              <a:buSzTx/>
              <a:buFontTx/>
              <a:buNone/>
            </a:pPr>
            <a:endParaRPr lang="hr-HR" sz="2400" b="1" smtClean="0"/>
          </a:p>
          <a:p>
            <a:pPr marL="0" indent="0" eaLnBrk="1" hangingPunct="1">
              <a:lnSpc>
                <a:spcPct val="80000"/>
              </a:lnSpc>
              <a:buClr>
                <a:srgbClr val="FF0033"/>
              </a:buClr>
              <a:buSzTx/>
              <a:buFontTx/>
              <a:buChar char="•"/>
            </a:pPr>
            <a:r>
              <a:rPr lang="hr-HR" sz="2400" b="1" smtClean="0">
                <a:solidFill>
                  <a:srgbClr val="FF0033"/>
                </a:solidFill>
              </a:rPr>
              <a:t> nazovite broj za žurne službe – 112</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zervirano mjesto broja slajda 5"/>
          <p:cNvSpPr>
            <a:spLocks noGrp="1"/>
          </p:cNvSpPr>
          <p:nvPr>
            <p:ph type="sldNum" sz="quarter" idx="12"/>
          </p:nvPr>
        </p:nvSpPr>
        <p:spPr>
          <a:noFill/>
        </p:spPr>
        <p:txBody>
          <a:bodyPr/>
          <a:lstStyle/>
          <a:p>
            <a:fld id="{07C8397F-4B4B-436D-8078-94EAE287A846}" type="slidenum">
              <a:rPr lang="hr-HR" smtClean="0"/>
              <a:pPr/>
              <a:t>54</a:t>
            </a:fld>
            <a:endParaRPr lang="hr-HR" smtClean="0"/>
          </a:p>
        </p:txBody>
      </p:sp>
      <p:sp>
        <p:nvSpPr>
          <p:cNvPr id="61443" name="Rectangle 2"/>
          <p:cNvSpPr>
            <a:spLocks noGrp="1" noChangeArrowheads="1"/>
          </p:cNvSpPr>
          <p:nvPr>
            <p:ph type="body" idx="1"/>
          </p:nvPr>
        </p:nvSpPr>
        <p:spPr>
          <a:xfrm>
            <a:off x="250825" y="26988"/>
            <a:ext cx="8691563" cy="6858000"/>
          </a:xfrm>
        </p:spPr>
        <p:txBody>
          <a:bodyPr/>
          <a:lstStyle/>
          <a:p>
            <a:pPr algn="r" eaLnBrk="1" hangingPunct="1">
              <a:buFont typeface="Wingdings" pitchFamily="2" charset="2"/>
              <a:buNone/>
            </a:pPr>
            <a:endParaRPr lang="en-US" b="1" smtClean="0"/>
          </a:p>
        </p:txBody>
      </p:sp>
      <p:pic>
        <p:nvPicPr>
          <p:cNvPr id="61444" name="Picture 3" descr="pravilno-mine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zervirano mjesto broja slajda 5"/>
          <p:cNvSpPr>
            <a:spLocks noGrp="1"/>
          </p:cNvSpPr>
          <p:nvPr>
            <p:ph type="sldNum" sz="quarter" idx="12"/>
          </p:nvPr>
        </p:nvSpPr>
        <p:spPr>
          <a:noFill/>
        </p:spPr>
        <p:txBody>
          <a:bodyPr/>
          <a:lstStyle/>
          <a:p>
            <a:fld id="{99742D1D-07F6-4B23-94FC-CD5AE29088DE}" type="slidenum">
              <a:rPr lang="hr-HR" smtClean="0"/>
              <a:pPr/>
              <a:t>55</a:t>
            </a:fld>
            <a:endParaRPr lang="hr-HR" smtClean="0"/>
          </a:p>
        </p:txBody>
      </p:sp>
      <p:sp>
        <p:nvSpPr>
          <p:cNvPr id="62467" name="Rectangle 2"/>
          <p:cNvSpPr>
            <a:spLocks noGrp="1" noChangeArrowheads="1"/>
          </p:cNvSpPr>
          <p:nvPr>
            <p:ph type="title"/>
          </p:nvPr>
        </p:nvSpPr>
        <p:spPr/>
        <p:txBody>
          <a:bodyPr/>
          <a:lstStyle/>
          <a:p>
            <a:pPr algn="ctr" eaLnBrk="1" hangingPunct="1"/>
            <a:r>
              <a:rPr lang="hr-HR" b="1" smtClean="0">
                <a:solidFill>
                  <a:srgbClr val="FF0033"/>
                </a:solidFill>
              </a:rPr>
              <a:t>U P A M T I T E !</a:t>
            </a:r>
          </a:p>
        </p:txBody>
      </p:sp>
      <p:sp>
        <p:nvSpPr>
          <p:cNvPr id="62468" name="Rectangle 3"/>
          <p:cNvSpPr>
            <a:spLocks noGrp="1" noChangeArrowheads="1"/>
          </p:cNvSpPr>
          <p:nvPr>
            <p:ph type="body" idx="1"/>
          </p:nvPr>
        </p:nvSpPr>
        <p:spPr>
          <a:xfrm>
            <a:off x="468313" y="1916113"/>
            <a:ext cx="7897812" cy="4471987"/>
          </a:xfrm>
        </p:spPr>
        <p:txBody>
          <a:bodyPr/>
          <a:lstStyle/>
          <a:p>
            <a:pPr marL="0" indent="0" eaLnBrk="1" hangingPunct="1">
              <a:buFont typeface="Wingdings" pitchFamily="2" charset="2"/>
              <a:buNone/>
            </a:pPr>
            <a:endParaRPr lang="hr-HR" b="1" smtClean="0">
              <a:solidFill>
                <a:srgbClr val="FF0033"/>
              </a:solidFill>
            </a:endParaRPr>
          </a:p>
          <a:p>
            <a:pPr marL="0" indent="0" algn="ctr" eaLnBrk="1" hangingPunct="1">
              <a:buClr>
                <a:srgbClr val="FF0033"/>
              </a:buClr>
              <a:buSzTx/>
              <a:buFont typeface="Wingdings" pitchFamily="2" charset="2"/>
              <a:buNone/>
            </a:pPr>
            <a:endParaRPr lang="hr-HR" b="1" smtClean="0">
              <a:solidFill>
                <a:srgbClr val="FF0033"/>
              </a:solidFill>
            </a:endParaRPr>
          </a:p>
          <a:p>
            <a:pPr marL="0" indent="0" algn="ctr" eaLnBrk="1" hangingPunct="1">
              <a:buClr>
                <a:srgbClr val="FF0033"/>
              </a:buClr>
              <a:buSzTx/>
              <a:buFont typeface="Wingdings" pitchFamily="2" charset="2"/>
              <a:buNone/>
            </a:pPr>
            <a:r>
              <a:rPr lang="hr-HR" b="1" smtClean="0">
                <a:solidFill>
                  <a:srgbClr val="FF0033"/>
                </a:solidFill>
              </a:rPr>
              <a:t>RAZMINIRANJE PREPUSTITE</a:t>
            </a:r>
          </a:p>
          <a:p>
            <a:pPr marL="0" indent="0" algn="ctr" eaLnBrk="1" hangingPunct="1">
              <a:buClr>
                <a:srgbClr val="FF0033"/>
              </a:buClr>
              <a:buSzTx/>
              <a:buFont typeface="Wingdings" pitchFamily="2" charset="2"/>
              <a:buNone/>
            </a:pPr>
            <a:r>
              <a:rPr lang="hr-HR" b="1" smtClean="0">
                <a:solidFill>
                  <a:srgbClr val="FF0033"/>
                </a:solidFill>
              </a:rPr>
              <a:t>STRUČNJACIMA!</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subTitle" idx="1"/>
          </p:nvPr>
        </p:nvSpPr>
        <p:spPr>
          <a:xfrm>
            <a:off x="152400" y="304800"/>
            <a:ext cx="8915400" cy="6248400"/>
          </a:xfrm>
        </p:spPr>
        <p:txBody>
          <a:bodyPr/>
          <a:lstStyle/>
          <a:p>
            <a:pPr>
              <a:defRPr/>
            </a:pPr>
            <a:endParaRPr lang="en-GB" b="1"/>
          </a:p>
          <a:p>
            <a:pPr>
              <a:defRPr/>
            </a:pPr>
            <a:endParaRPr lang="hr-HR" b="1" i="1">
              <a:solidFill>
                <a:schemeClr val="bg2"/>
              </a:solidFill>
              <a:effectLst>
                <a:outerShdw blurRad="38100" dist="38100" dir="2700000" algn="tl">
                  <a:srgbClr val="FFFFFF"/>
                </a:outerShdw>
              </a:effectLst>
            </a:endParaRPr>
          </a:p>
          <a:p>
            <a:pPr>
              <a:defRPr/>
            </a:pPr>
            <a:endParaRPr lang="hr-HR" b="1" i="1">
              <a:solidFill>
                <a:schemeClr val="bg2"/>
              </a:solidFill>
              <a:effectLst>
                <a:outerShdw blurRad="38100" dist="38100" dir="2700000" algn="tl">
                  <a:srgbClr val="FFFFFF"/>
                </a:outerShdw>
              </a:effectLst>
            </a:endParaRPr>
          </a:p>
          <a:p>
            <a:pPr>
              <a:defRPr/>
            </a:pPr>
            <a:endParaRPr lang="hr-HR" sz="4000" b="1">
              <a:solidFill>
                <a:schemeClr val="bg2"/>
              </a:solidFill>
              <a:effectLst>
                <a:outerShdw blurRad="38100" dist="38100" dir="2700000" algn="tl">
                  <a:srgbClr val="FFFFFF"/>
                </a:outerShdw>
              </a:effectLst>
            </a:endParaRPr>
          </a:p>
          <a:p>
            <a:pPr>
              <a:defRPr/>
            </a:pPr>
            <a:endParaRPr lang="hr-HR" sz="4000" b="1">
              <a:solidFill>
                <a:schemeClr val="bg2"/>
              </a:solidFill>
              <a:effectLst>
                <a:outerShdw blurRad="38100" dist="38100" dir="2700000" algn="tl">
                  <a:srgbClr val="FFFFFF"/>
                </a:outerShdw>
              </a:effectLst>
            </a:endParaRPr>
          </a:p>
          <a:p>
            <a:pPr>
              <a:defRPr/>
            </a:pPr>
            <a:endParaRPr lang="hr-HR" sz="4000" b="1" i="1">
              <a:solidFill>
                <a:schemeClr val="bg2"/>
              </a:solidFill>
              <a:effectLst>
                <a:outerShdw blurRad="38100" dist="38100" dir="2700000" algn="tl">
                  <a:srgbClr val="FFFFFF"/>
                </a:outerShdw>
              </a:effectLst>
            </a:endParaRPr>
          </a:p>
          <a:p>
            <a:pPr>
              <a:defRPr/>
            </a:pPr>
            <a:r>
              <a:rPr lang="en-GB" sz="4000"/>
              <a:t/>
            </a:r>
            <a:br>
              <a:rPr lang="en-GB" sz="4000"/>
            </a:br>
            <a:endParaRPr lang="en-GB" sz="4000">
              <a:latin typeface="Arial CE" charset="-18"/>
            </a:endParaRPr>
          </a:p>
        </p:txBody>
      </p:sp>
      <p:sp>
        <p:nvSpPr>
          <p:cNvPr id="10244" name="Text Box 3"/>
          <p:cNvSpPr txBox="1">
            <a:spLocks noChangeArrowheads="1"/>
          </p:cNvSpPr>
          <p:nvPr/>
        </p:nvSpPr>
        <p:spPr bwMode="auto">
          <a:xfrm>
            <a:off x="2574925" y="1362075"/>
            <a:ext cx="184150" cy="519113"/>
          </a:xfrm>
          <a:prstGeom prst="rect">
            <a:avLst/>
          </a:prstGeom>
          <a:noFill/>
          <a:ln w="12700">
            <a:noFill/>
            <a:miter lim="800000"/>
            <a:headEnd type="none" w="sm" len="sm"/>
            <a:tailEnd type="none" w="sm" len="sm"/>
          </a:ln>
        </p:spPr>
        <p:txBody>
          <a:bodyPr wrap="none">
            <a:spAutoFit/>
          </a:bodyPr>
          <a:lstStyle/>
          <a:p>
            <a:pPr defTabSz="762000"/>
            <a:endParaRPr lang="en-US" sz="2800">
              <a:solidFill>
                <a:schemeClr val="bg2"/>
              </a:solidFill>
            </a:endParaRPr>
          </a:p>
        </p:txBody>
      </p:sp>
      <p:graphicFrame>
        <p:nvGraphicFramePr>
          <p:cNvPr id="10242" name="Object 2"/>
          <p:cNvGraphicFramePr>
            <a:graphicFrameLocks noChangeAspect="1"/>
          </p:cNvGraphicFramePr>
          <p:nvPr/>
        </p:nvGraphicFramePr>
        <p:xfrm>
          <a:off x="1524000" y="1397000"/>
          <a:ext cx="6096000" cy="4062413"/>
        </p:xfrm>
        <a:graphic>
          <a:graphicData uri="http://schemas.openxmlformats.org/presentationml/2006/ole">
            <p:oleObj spid="_x0000_s10242" name="Chart" r:id="rId4" imgW="6096000" imgH="4057802" progId="MSGraph.Chart.8">
              <p:embed followColorScheme="full"/>
            </p:oleObj>
          </a:graphicData>
        </a:graphic>
      </p:graphicFrame>
      <p:sp>
        <p:nvSpPr>
          <p:cNvPr id="10245" name="Text Box 5"/>
          <p:cNvSpPr txBox="1">
            <a:spLocks noChangeArrowheads="1"/>
          </p:cNvSpPr>
          <p:nvPr/>
        </p:nvSpPr>
        <p:spPr bwMode="auto">
          <a:xfrm>
            <a:off x="3108325" y="2124075"/>
            <a:ext cx="184150" cy="519113"/>
          </a:xfrm>
          <a:prstGeom prst="rect">
            <a:avLst/>
          </a:prstGeom>
          <a:noFill/>
          <a:ln w="12700">
            <a:noFill/>
            <a:miter lim="800000"/>
            <a:headEnd type="none" w="sm" len="sm"/>
            <a:tailEnd type="none" w="sm" len="sm"/>
          </a:ln>
        </p:spPr>
        <p:txBody>
          <a:bodyPr wrap="none">
            <a:spAutoFit/>
          </a:bodyPr>
          <a:lstStyle/>
          <a:p>
            <a:pPr defTabSz="762000"/>
            <a:endParaRPr lang="en-US" sz="2800">
              <a:solidFill>
                <a:schemeClr val="bg2"/>
              </a:solidFill>
            </a:endParaRPr>
          </a:p>
        </p:txBody>
      </p:sp>
      <p:pic>
        <p:nvPicPr>
          <p:cNvPr id="10246" name="Picture 6" descr="hrgr015"/>
          <p:cNvPicPr>
            <a:picLocks noChangeAspect="1" noChangeArrowheads="1"/>
          </p:cNvPicPr>
          <p:nvPr/>
        </p:nvPicPr>
        <p:blipFill>
          <a:blip r:embed="rId5"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471050" name="Text Box 10"/>
          <p:cNvSpPr txBox="1">
            <a:spLocks noChangeArrowheads="1"/>
          </p:cNvSpPr>
          <p:nvPr/>
        </p:nvSpPr>
        <p:spPr bwMode="auto">
          <a:xfrm>
            <a:off x="785813" y="1357313"/>
            <a:ext cx="7993062" cy="457200"/>
          </a:xfrm>
          <a:prstGeom prst="rect">
            <a:avLst/>
          </a:prstGeom>
          <a:noFill/>
          <a:ln w="12700">
            <a:noFill/>
            <a:miter lim="800000"/>
            <a:headEnd/>
            <a:tailEnd/>
          </a:ln>
          <a:effectLst/>
        </p:spPr>
        <p:txBody>
          <a:bodyPr>
            <a:spAutoFit/>
          </a:bodyPr>
          <a:lstStyle/>
          <a:p>
            <a:pPr marL="457200" indent="-457200" defTabSz="762000">
              <a:spcBef>
                <a:spcPct val="50000"/>
              </a:spcBef>
              <a:defRPr/>
            </a:pPr>
            <a:endParaRPr lang="en-US">
              <a:effectLst>
                <a:outerShdw blurRad="38100" dist="38100" dir="2700000" algn="tl">
                  <a:srgbClr val="000000"/>
                </a:outerShdw>
              </a:effectLst>
            </a:endParaRPr>
          </a:p>
        </p:txBody>
      </p:sp>
      <p:sp>
        <p:nvSpPr>
          <p:cNvPr id="10248" name="Pravokutnik 8"/>
          <p:cNvSpPr>
            <a:spLocks noChangeArrowheads="1"/>
          </p:cNvSpPr>
          <p:nvPr/>
        </p:nvSpPr>
        <p:spPr bwMode="auto">
          <a:xfrm>
            <a:off x="2000250" y="1428750"/>
            <a:ext cx="5643563" cy="2400300"/>
          </a:xfrm>
          <a:prstGeom prst="rect">
            <a:avLst/>
          </a:prstGeom>
          <a:noFill/>
          <a:ln w="9525">
            <a:noFill/>
            <a:miter lim="800000"/>
            <a:headEnd/>
            <a:tailEnd/>
          </a:ln>
        </p:spPr>
        <p:txBody>
          <a:bodyPr>
            <a:spAutoFit/>
          </a:bodyPr>
          <a:lstStyle/>
          <a:p>
            <a:pPr lvl="2">
              <a:buClr>
                <a:schemeClr val="tx1"/>
              </a:buClr>
              <a:buFontTx/>
              <a:buChar char="•"/>
            </a:pPr>
            <a:r>
              <a:rPr lang="hr-HR" sz="2400" b="1"/>
              <a:t>ozljeđivanje ili smrt</a:t>
            </a:r>
          </a:p>
          <a:p>
            <a:pPr>
              <a:buClr>
                <a:schemeClr val="tx1"/>
              </a:buClr>
            </a:pPr>
            <a:endParaRPr lang="hr-HR" b="1"/>
          </a:p>
          <a:p>
            <a:pPr lvl="3">
              <a:buClr>
                <a:schemeClr val="tx1"/>
              </a:buClr>
              <a:buFontTx/>
              <a:buChar char="•"/>
            </a:pPr>
            <a:r>
              <a:rPr lang="hr-HR" b="1"/>
              <a:t> prva pomoć, izvlačenje i prijevoz</a:t>
            </a:r>
          </a:p>
          <a:p>
            <a:pPr>
              <a:buClr>
                <a:schemeClr val="tx1"/>
              </a:buClr>
            </a:pPr>
            <a:endParaRPr lang="hr-HR" b="1"/>
          </a:p>
          <a:p>
            <a:pPr lvl="2">
              <a:buClr>
                <a:schemeClr val="tx1"/>
              </a:buClr>
              <a:buFontTx/>
              <a:buChar char="•"/>
            </a:pPr>
            <a:r>
              <a:rPr lang="hr-HR" b="1"/>
              <a:t> liječenje, rehabilitacija i socijalno – ekonomska reintegracija</a:t>
            </a:r>
          </a:p>
          <a:p>
            <a:pPr>
              <a:buClr>
                <a:schemeClr val="tx1"/>
              </a:buClr>
            </a:pPr>
            <a:endParaRPr lang="hr-HR" b="1"/>
          </a:p>
          <a:p>
            <a:pPr lvl="4">
              <a:buClr>
                <a:schemeClr val="tx1"/>
              </a:buClr>
              <a:buFontTx/>
              <a:buChar char="•"/>
            </a:pPr>
            <a:r>
              <a:rPr lang="hr-HR" b="1"/>
              <a:t> podrška obitelji i sredine</a:t>
            </a:r>
            <a:endParaRPr lang="hr-HR"/>
          </a:p>
        </p:txBody>
      </p:sp>
      <p:sp>
        <p:nvSpPr>
          <p:cNvPr id="10249" name="Pravokutnik 9"/>
          <p:cNvSpPr>
            <a:spLocks noChangeArrowheads="1"/>
          </p:cNvSpPr>
          <p:nvPr/>
        </p:nvSpPr>
        <p:spPr bwMode="auto">
          <a:xfrm>
            <a:off x="428625" y="571500"/>
            <a:ext cx="7858125" cy="1200150"/>
          </a:xfrm>
          <a:prstGeom prst="rect">
            <a:avLst/>
          </a:prstGeom>
          <a:noFill/>
          <a:ln w="9525">
            <a:noFill/>
            <a:miter lim="800000"/>
            <a:headEnd/>
            <a:tailEnd/>
          </a:ln>
        </p:spPr>
        <p:txBody>
          <a:bodyPr>
            <a:spAutoFit/>
          </a:bodyPr>
          <a:lstStyle/>
          <a:p>
            <a:r>
              <a:rPr lang="hr-HR" sz="3600" b="1"/>
              <a:t>POSLJEDICE STRADAVANJA OD MINA</a:t>
            </a:r>
            <a:endParaRPr lang="hr-HR" sz="36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p:txBody>
          <a:bodyPr/>
          <a:lstStyle/>
          <a:p>
            <a:pPr eaLnBrk="1" hangingPunct="1"/>
            <a:endParaRPr lang="sr-Latn-CS" smtClean="0"/>
          </a:p>
        </p:txBody>
      </p:sp>
      <p:graphicFrame>
        <p:nvGraphicFramePr>
          <p:cNvPr id="11266" name="Object 2"/>
          <p:cNvGraphicFramePr>
            <a:graphicFrameLocks noChangeAspect="1"/>
          </p:cNvGraphicFramePr>
          <p:nvPr>
            <p:ph idx="1"/>
          </p:nvPr>
        </p:nvGraphicFramePr>
        <p:xfrm>
          <a:off x="-323850" y="-234950"/>
          <a:ext cx="10080625" cy="7315200"/>
        </p:xfrm>
        <a:graphic>
          <a:graphicData uri="http://schemas.openxmlformats.org/presentationml/2006/ole">
            <p:oleObj spid="_x0000_s11266" name="Chart" r:id="rId3" imgW="5419649" imgH="3933749" progId="Excel.Chart.8">
              <p:embed/>
            </p:oleObj>
          </a:graphicData>
        </a:graphic>
      </p:graphicFrame>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500063" y="500063"/>
            <a:ext cx="8229600" cy="928687"/>
          </a:xfrm>
        </p:spPr>
        <p:txBody>
          <a:bodyPr/>
          <a:lstStyle/>
          <a:p>
            <a:pPr eaLnBrk="1" hangingPunct="1"/>
            <a:r>
              <a:rPr lang="hr-HR" sz="2800" smtClean="0"/>
              <a:t>Najčešće okolnosti stradavanja u minskim incidentima od 1998. godine do danas</a:t>
            </a:r>
          </a:p>
        </p:txBody>
      </p:sp>
      <p:graphicFrame>
        <p:nvGraphicFramePr>
          <p:cNvPr id="12290" name="Object 2"/>
          <p:cNvGraphicFramePr>
            <a:graphicFrameLocks noChangeAspect="1"/>
          </p:cNvGraphicFramePr>
          <p:nvPr>
            <p:ph idx="1"/>
          </p:nvPr>
        </p:nvGraphicFramePr>
        <p:xfrm>
          <a:off x="0" y="1495425"/>
          <a:ext cx="9144000" cy="5281613"/>
        </p:xfrm>
        <a:graphic>
          <a:graphicData uri="http://schemas.openxmlformats.org/presentationml/2006/ole">
            <p:oleObj spid="_x0000_s12290" name="Chart" r:id="rId3" imgW="5819851" imgH="3362249" progId="Excel.Chart.8">
              <p:embed/>
            </p:oleObj>
          </a:graphicData>
        </a:graphic>
      </p:graphicFrame>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6915" name="Group 259"/>
          <p:cNvGraphicFramePr>
            <a:graphicFrameLocks noGrp="1"/>
          </p:cNvGraphicFramePr>
          <p:nvPr>
            <p:ph idx="1"/>
          </p:nvPr>
        </p:nvGraphicFramePr>
        <p:xfrm>
          <a:off x="357188" y="47625"/>
          <a:ext cx="8435975" cy="6810377"/>
        </p:xfrm>
        <a:graphic>
          <a:graphicData uri="http://schemas.openxmlformats.org/drawingml/2006/table">
            <a:tbl>
              <a:tblPr/>
              <a:tblGrid>
                <a:gridCol w="5267325"/>
                <a:gridCol w="2409825"/>
                <a:gridCol w="758825"/>
              </a:tblGrid>
              <a:tr h="81438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Aktivnosti</a:t>
                      </a:r>
                      <a:endParaRPr kumimoji="0" lang="hr-HR" sz="2400" b="0"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Broj nesreća</a:t>
                      </a:r>
                      <a:endParaRPr kumimoji="0" lang="hr-HR" sz="2400" b="0"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a:t>
                      </a:r>
                      <a:endParaRPr kumimoji="0" lang="hr-HR" sz="2400" b="0"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poljoprivredni poslovi</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55</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24</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pirotehnički poslovi</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49</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21</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skupljanje drva</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41</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18</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ostalo</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25</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11</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lov/ribolov</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17</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7</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radovi na okućnicama</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15</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6</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uporaba poljskih puteva</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11</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5</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nepoznato</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12</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5</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igra</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5</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2</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gašenje požara</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2</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planinarenje</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1</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0</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7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 Ukupno:</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smtClean="0">
                          <a:ln>
                            <a:noFill/>
                          </a:ln>
                          <a:solidFill>
                            <a:srgbClr val="FF6600"/>
                          </a:solidFill>
                          <a:effectLst/>
                          <a:latin typeface="Arial" pitchFamily="34" charset="0"/>
                          <a:cs typeface="Arial" pitchFamily="34" charset="0"/>
                        </a:rPr>
                        <a:t>233</a:t>
                      </a:r>
                      <a:endParaRPr kumimoji="0" lang="hr-HR" sz="2400" b="1" i="0" u="none" strike="noStrike" cap="none" normalizeH="0" baseline="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hr-HR" sz="2400" b="1" i="0" u="none" strike="noStrike" cap="none" normalizeH="0" baseline="0" dirty="0" smtClean="0">
                          <a:ln>
                            <a:noFill/>
                          </a:ln>
                          <a:solidFill>
                            <a:srgbClr val="FF6600"/>
                          </a:solidFill>
                          <a:effectLst/>
                          <a:latin typeface="Arial" pitchFamily="34" charset="0"/>
                          <a:cs typeface="Arial" pitchFamily="34" charset="0"/>
                        </a:rPr>
                        <a:t>100</a:t>
                      </a:r>
                      <a:endParaRPr kumimoji="0" lang="hr-HR" sz="2400" b="1" i="0" u="none" strike="noStrike" cap="none" normalizeH="0" baseline="0" dirty="0" smtClean="0">
                        <a:ln>
                          <a:noFill/>
                        </a:ln>
                        <a:solidFill>
                          <a:srgbClr val="FF6600"/>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slov 1"/>
          <p:cNvSpPr>
            <a:spLocks noGrp="1"/>
          </p:cNvSpPr>
          <p:nvPr>
            <p:ph type="title"/>
          </p:nvPr>
        </p:nvSpPr>
        <p:spPr/>
        <p:txBody>
          <a:bodyPr/>
          <a:lstStyle/>
          <a:p>
            <a:r>
              <a:rPr lang="hr-HR" sz="3200" b="1" smtClean="0">
                <a:solidFill>
                  <a:schemeClr val="tx1"/>
                </a:solidFill>
                <a:latin typeface="Arial" pitchFamily="34" charset="0"/>
              </a:rPr>
              <a:t>PROBLEM MINA U SVIJETU</a:t>
            </a:r>
            <a:endParaRPr lang="hr-HR" sz="3200" b="1" smtClean="0"/>
          </a:p>
        </p:txBody>
      </p:sp>
      <p:sp>
        <p:nvSpPr>
          <p:cNvPr id="21507" name="Rezervirano mjesto sadržaja 2"/>
          <p:cNvSpPr>
            <a:spLocks noGrp="1"/>
          </p:cNvSpPr>
          <p:nvPr>
            <p:ph idx="1"/>
          </p:nvPr>
        </p:nvSpPr>
        <p:spPr/>
        <p:txBody>
          <a:bodyPr/>
          <a:lstStyle/>
          <a:p>
            <a:r>
              <a:rPr lang="hr-HR" b="1" smtClean="0"/>
              <a:t>1997 –OTAWSKA KONVENCIJA – 150 ZEMALJA POTPISNICA – OVOM KONVENCIJOM SE ZABRANJUJE PROIZVODNJA, PRIJENOS I UPORABA PROTUPJEŠAČKIH MINA </a:t>
            </a:r>
          </a:p>
        </p:txBody>
      </p:sp>
      <p:sp>
        <p:nvSpPr>
          <p:cNvPr id="21508" name="Rezervirano mjesto broja slajda 3"/>
          <p:cNvSpPr>
            <a:spLocks noGrp="1"/>
          </p:cNvSpPr>
          <p:nvPr>
            <p:ph type="sldNum" sz="quarter" idx="12"/>
          </p:nvPr>
        </p:nvSpPr>
        <p:spPr>
          <a:noFill/>
        </p:spPr>
        <p:txBody>
          <a:bodyPr/>
          <a:lstStyle/>
          <a:p>
            <a:fld id="{056939CE-4A74-455B-831E-E060D47CCDC9}" type="slidenum">
              <a:rPr lang="hr-HR" smtClean="0"/>
              <a:pPr/>
              <a:t>6</a:t>
            </a:fld>
            <a:endParaRPr lang="hr-HR" smtClean="0"/>
          </a:p>
        </p:txBody>
      </p:sp>
      <p:sp>
        <p:nvSpPr>
          <p:cNvPr id="5" name="Pravokutnik 4"/>
          <p:cNvSpPr/>
          <p:nvPr/>
        </p:nvSpPr>
        <p:spPr>
          <a:xfrm>
            <a:off x="714348" y="4929198"/>
            <a:ext cx="7072362" cy="923330"/>
          </a:xfrm>
          <a:prstGeom prst="rect">
            <a:avLst/>
          </a:prstGeom>
        </p:spPr>
        <p:txBody>
          <a:bodyPr>
            <a:spAutoFit/>
          </a:bodyPr>
          <a:lstStyle/>
          <a:p>
            <a:pPr>
              <a:defRPr/>
            </a:pPr>
            <a:r>
              <a:rPr lang="hr-HR" dirty="0">
                <a:ln w="12700">
                  <a:solidFill>
                    <a:schemeClr val="tx2">
                      <a:satMod val="155000"/>
                    </a:schemeClr>
                  </a:solidFill>
                  <a:prstDash val="solid"/>
                </a:ln>
                <a:solidFill>
                  <a:schemeClr val="bg2">
                    <a:tint val="85000"/>
                    <a:satMod val="155000"/>
                  </a:schemeClr>
                </a:solidFill>
              </a:rPr>
              <a:t>2008 –KONVENCIJA IZ OSLA – 107 ZEMALJA POTPISNICA – OVOM KONVENCIJOM SE ZABRANJUJE PROIZVODNJA, SKLADIŠTENJE PRIJENOS I UPORABA KAZETNOG STRELJIVA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zervirano mjesto broja slajda 5"/>
          <p:cNvSpPr>
            <a:spLocks noGrp="1"/>
          </p:cNvSpPr>
          <p:nvPr>
            <p:ph type="sldNum" sz="quarter" idx="12"/>
          </p:nvPr>
        </p:nvSpPr>
        <p:spPr>
          <a:noFill/>
        </p:spPr>
        <p:txBody>
          <a:bodyPr/>
          <a:lstStyle/>
          <a:p>
            <a:fld id="{2DEDE75C-4111-4C4C-A87E-9409813E2E14}" type="slidenum">
              <a:rPr lang="hr-HR" smtClean="0"/>
              <a:pPr/>
              <a:t>60</a:t>
            </a:fld>
            <a:endParaRPr lang="hr-HR" smtClean="0"/>
          </a:p>
        </p:txBody>
      </p:sp>
      <p:sp>
        <p:nvSpPr>
          <p:cNvPr id="64515" name="Rectangle 2"/>
          <p:cNvSpPr>
            <a:spLocks noGrp="1" noChangeArrowheads="1"/>
          </p:cNvSpPr>
          <p:nvPr>
            <p:ph type="title"/>
          </p:nvPr>
        </p:nvSpPr>
        <p:spPr>
          <a:xfrm>
            <a:off x="681038" y="669925"/>
            <a:ext cx="7696200" cy="977900"/>
          </a:xfrm>
        </p:spPr>
        <p:txBody>
          <a:bodyPr/>
          <a:lstStyle/>
          <a:p>
            <a:pPr algn="ctr" eaLnBrk="1" hangingPunct="1"/>
            <a:r>
              <a:rPr lang="hr-HR" sz="4000" b="1" smtClean="0">
                <a:solidFill>
                  <a:schemeClr val="bg2"/>
                </a:solidFill>
              </a:rPr>
              <a:t>HVALA NA POZORNOSTI!</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28688" y="571500"/>
            <a:ext cx="7543800" cy="1214438"/>
          </a:xfrm>
        </p:spPr>
        <p:txBody>
          <a:bodyPr/>
          <a:lstStyle/>
          <a:p>
            <a:pPr algn="ctr" eaLnBrk="1" hangingPunct="1"/>
            <a:r>
              <a:rPr lang="hr-HR" sz="2400" smtClean="0">
                <a:solidFill>
                  <a:srgbClr val="000066"/>
                </a:solidFill>
                <a:latin typeface="Arial" pitchFamily="34" charset="0"/>
              </a:rPr>
              <a:t>PROTUMINSKO DJELOVANJE U REPUBLICI HRVATSKOJ</a:t>
            </a:r>
            <a:br>
              <a:rPr lang="hr-HR" sz="2400" smtClean="0">
                <a:solidFill>
                  <a:srgbClr val="000066"/>
                </a:solidFill>
                <a:latin typeface="Arial" pitchFamily="34" charset="0"/>
              </a:rPr>
            </a:br>
            <a:endParaRPr lang="hr-HR" sz="2400" smtClean="0">
              <a:solidFill>
                <a:srgbClr val="000066"/>
              </a:solidFill>
              <a:latin typeface="Arial" pitchFamily="34" charset="0"/>
            </a:endParaRPr>
          </a:p>
        </p:txBody>
      </p:sp>
      <p:sp>
        <p:nvSpPr>
          <p:cNvPr id="812035" name="Rectangle 3"/>
          <p:cNvSpPr>
            <a:spLocks noGrp="1" noChangeArrowheads="1"/>
          </p:cNvSpPr>
          <p:nvPr>
            <p:ph type="body" idx="1"/>
          </p:nvPr>
        </p:nvSpPr>
        <p:spPr>
          <a:xfrm>
            <a:off x="900113" y="1916113"/>
            <a:ext cx="7848600" cy="4465637"/>
          </a:xfrm>
        </p:spPr>
        <p:txBody>
          <a:bodyPr/>
          <a:lstStyle/>
          <a:p>
            <a:pPr algn="just" eaLnBrk="1" hangingPunct="1">
              <a:lnSpc>
                <a:spcPct val="90000"/>
              </a:lnSpc>
              <a:buFont typeface="Wingdings" pitchFamily="2" charset="2"/>
              <a:buNone/>
              <a:defRPr/>
            </a:pPr>
            <a:r>
              <a:rPr lang="hr-HR" sz="2000" dirty="0" smtClean="0">
                <a:solidFill>
                  <a:schemeClr val="tx2"/>
                </a:solidFill>
                <a:effectLst>
                  <a:outerShdw blurRad="38100" dist="38100" dir="2700000" algn="tl">
                    <a:srgbClr val="000000"/>
                  </a:outerShdw>
                </a:effectLst>
                <a:latin typeface="Arial" charset="0"/>
              </a:rPr>
              <a:t>    </a:t>
            </a:r>
          </a:p>
          <a:p>
            <a:pPr algn="just" eaLnBrk="1" hangingPunct="1">
              <a:lnSpc>
                <a:spcPct val="90000"/>
              </a:lnSpc>
              <a:buFont typeface="Wingdings" pitchFamily="2" charset="2"/>
              <a:buNone/>
              <a:defRPr/>
            </a:pPr>
            <a:r>
              <a:rPr lang="hr-HR" sz="2000" dirty="0" smtClean="0">
                <a:solidFill>
                  <a:schemeClr val="tx2"/>
                </a:solidFill>
                <a:effectLst>
                  <a:outerShdw blurRad="38100" dist="38100" dir="2700000" algn="tl">
                    <a:srgbClr val="000000"/>
                  </a:outerShdw>
                </a:effectLst>
                <a:latin typeface="Arial" charset="0"/>
              </a:rPr>
              <a:t>     </a:t>
            </a:r>
            <a:r>
              <a:rPr lang="hr-HR" sz="2000" b="1" i="1" dirty="0" smtClean="0">
                <a:solidFill>
                  <a:srgbClr val="FF0000"/>
                </a:solidFill>
                <a:effectLst>
                  <a:outerShdw blurRad="38100" dist="38100" dir="2700000" algn="tl">
                    <a:srgbClr val="000000"/>
                  </a:outerShdw>
                </a:effectLst>
                <a:latin typeface="Arial" charset="0"/>
              </a:rPr>
              <a:t>Cilj </a:t>
            </a:r>
            <a:r>
              <a:rPr lang="hr-HR" sz="2000" b="1" i="1" dirty="0" err="1" smtClean="0">
                <a:solidFill>
                  <a:srgbClr val="FF0000"/>
                </a:solidFill>
                <a:effectLst>
                  <a:outerShdw blurRad="38100" dist="38100" dir="2700000" algn="tl">
                    <a:srgbClr val="000000"/>
                  </a:outerShdw>
                </a:effectLst>
                <a:latin typeface="Arial" charset="0"/>
              </a:rPr>
              <a:t>protuminskih</a:t>
            </a:r>
            <a:r>
              <a:rPr lang="hr-HR" sz="2000" b="1" i="1" dirty="0" smtClean="0">
                <a:solidFill>
                  <a:srgbClr val="FF0000"/>
                </a:solidFill>
                <a:effectLst>
                  <a:outerShdw blurRad="38100" dist="38100" dir="2700000" algn="tl">
                    <a:srgbClr val="000000"/>
                  </a:outerShdw>
                </a:effectLst>
                <a:latin typeface="Arial" charset="0"/>
              </a:rPr>
              <a:t> akcija :</a:t>
            </a:r>
          </a:p>
          <a:p>
            <a:pPr algn="just" eaLnBrk="1" hangingPunct="1">
              <a:lnSpc>
                <a:spcPct val="90000"/>
              </a:lnSpc>
              <a:buFont typeface="Wingdings" pitchFamily="2" charset="2"/>
              <a:buNone/>
              <a:defRPr/>
            </a:pPr>
            <a:endParaRPr lang="hr-HR" sz="2000" b="1" i="1" dirty="0" smtClean="0">
              <a:solidFill>
                <a:srgbClr val="FF0000"/>
              </a:solidFill>
              <a:effectLst>
                <a:outerShdw blurRad="38100" dist="38100" dir="2700000" algn="tl">
                  <a:srgbClr val="000000"/>
                </a:outerShdw>
              </a:effectLst>
              <a:latin typeface="Arial" charset="0"/>
            </a:endParaRPr>
          </a:p>
          <a:p>
            <a:pPr algn="just" eaLnBrk="1" hangingPunct="1">
              <a:lnSpc>
                <a:spcPct val="90000"/>
              </a:lnSpc>
              <a:buFontTx/>
              <a:buChar char="-"/>
              <a:defRPr/>
            </a:pPr>
            <a:r>
              <a:rPr lang="hr-HR" sz="2000" b="1" i="1" u="sng" dirty="0" smtClean="0">
                <a:solidFill>
                  <a:srgbClr val="FF0000"/>
                </a:solidFill>
                <a:effectLst>
                  <a:outerShdw blurRad="38100" dist="38100" dir="2700000" algn="tl">
                    <a:srgbClr val="000000"/>
                  </a:outerShdw>
                </a:effectLst>
                <a:latin typeface="Arial" charset="0"/>
              </a:rPr>
              <a:t>umanjiti rizik </a:t>
            </a:r>
            <a:r>
              <a:rPr lang="hr-HR" sz="2000" b="1" i="1" dirty="0" smtClean="0">
                <a:solidFill>
                  <a:srgbClr val="FF0000"/>
                </a:solidFill>
                <a:effectLst>
                  <a:outerShdw blurRad="38100" dist="38100" dir="2700000" algn="tl">
                    <a:srgbClr val="000000"/>
                  </a:outerShdw>
                </a:effectLst>
                <a:latin typeface="Arial" charset="0"/>
              </a:rPr>
              <a:t>od mina i eksplozivnih ostataka rata na razinu koja će omogućiti siguran život  </a:t>
            </a:r>
          </a:p>
          <a:p>
            <a:pPr algn="just" eaLnBrk="1" hangingPunct="1">
              <a:lnSpc>
                <a:spcPct val="90000"/>
              </a:lnSpc>
              <a:buFontTx/>
              <a:buChar char="-"/>
              <a:defRPr/>
            </a:pPr>
            <a:endParaRPr lang="hr-HR" sz="2000" b="1" i="1" dirty="0" smtClean="0">
              <a:solidFill>
                <a:srgbClr val="FF0000"/>
              </a:solidFill>
              <a:effectLst>
                <a:outerShdw blurRad="38100" dist="38100" dir="2700000" algn="tl">
                  <a:srgbClr val="000000"/>
                </a:outerShdw>
              </a:effectLst>
              <a:latin typeface="Arial" charset="0"/>
            </a:endParaRPr>
          </a:p>
          <a:p>
            <a:pPr algn="just" eaLnBrk="1" hangingPunct="1">
              <a:lnSpc>
                <a:spcPct val="90000"/>
              </a:lnSpc>
              <a:buFontTx/>
              <a:buChar char="-"/>
              <a:defRPr/>
            </a:pPr>
            <a:r>
              <a:rPr lang="hr-HR" sz="2000" b="1" i="1" dirty="0" smtClean="0">
                <a:solidFill>
                  <a:srgbClr val="FF0000"/>
                </a:solidFill>
                <a:effectLst>
                  <a:outerShdw blurRad="38100" dist="38100" dir="2700000" algn="tl">
                    <a:srgbClr val="000000"/>
                  </a:outerShdw>
                </a:effectLst>
                <a:latin typeface="Arial" charset="0"/>
              </a:rPr>
              <a:t>u kojem kontaminacija minama i EOR neće predstavljati </a:t>
            </a:r>
            <a:r>
              <a:rPr lang="hr-HR" sz="2000" b="1" i="1" u="sng" dirty="0" smtClean="0">
                <a:solidFill>
                  <a:srgbClr val="FF0000"/>
                </a:solidFill>
                <a:effectLst>
                  <a:outerShdw blurRad="38100" dist="38100" dir="2700000" algn="tl">
                    <a:srgbClr val="000000"/>
                  </a:outerShdw>
                </a:effectLst>
                <a:latin typeface="Arial" charset="0"/>
              </a:rPr>
              <a:t>prepreku</a:t>
            </a:r>
            <a:r>
              <a:rPr lang="hr-HR" sz="2000" b="1" i="1" dirty="0" smtClean="0">
                <a:solidFill>
                  <a:srgbClr val="FF0000"/>
                </a:solidFill>
                <a:effectLst>
                  <a:outerShdw blurRad="38100" dist="38100" dir="2700000" algn="tl">
                    <a:srgbClr val="000000"/>
                  </a:outerShdw>
                </a:effectLst>
                <a:latin typeface="Arial" charset="0"/>
              </a:rPr>
              <a:t> za razvoj gospodarstva, društva i zdravstva,</a:t>
            </a:r>
          </a:p>
          <a:p>
            <a:pPr algn="just" eaLnBrk="1" hangingPunct="1">
              <a:lnSpc>
                <a:spcPct val="90000"/>
              </a:lnSpc>
              <a:buFont typeface="Wingdings" pitchFamily="2" charset="2"/>
              <a:buNone/>
              <a:defRPr/>
            </a:pPr>
            <a:r>
              <a:rPr lang="hr-HR" sz="2000" b="1" i="1" dirty="0" smtClean="0">
                <a:solidFill>
                  <a:srgbClr val="FF0000"/>
                </a:solidFill>
                <a:effectLst>
                  <a:outerShdw blurRad="38100" dist="38100" dir="2700000" algn="tl">
                    <a:srgbClr val="000000"/>
                  </a:outerShdw>
                </a:effectLst>
                <a:latin typeface="Arial" charset="0"/>
              </a:rPr>
              <a:t> </a:t>
            </a:r>
          </a:p>
          <a:p>
            <a:pPr algn="just" eaLnBrk="1" hangingPunct="1">
              <a:lnSpc>
                <a:spcPct val="90000"/>
              </a:lnSpc>
              <a:buFontTx/>
              <a:buChar char="-"/>
              <a:defRPr/>
            </a:pPr>
            <a:r>
              <a:rPr lang="hr-HR" sz="2000" b="1" i="1" dirty="0" smtClean="0">
                <a:solidFill>
                  <a:srgbClr val="FF0000"/>
                </a:solidFill>
                <a:effectLst>
                  <a:outerShdw blurRad="38100" dist="38100" dir="2700000" algn="tl">
                    <a:srgbClr val="000000"/>
                  </a:outerShdw>
                </a:effectLst>
                <a:latin typeface="Arial" charset="0"/>
              </a:rPr>
              <a:t>u kojem će se voditi računa o </a:t>
            </a:r>
            <a:r>
              <a:rPr lang="hr-HR" sz="2000" b="1" i="1" u="sng" dirty="0" smtClean="0">
                <a:solidFill>
                  <a:srgbClr val="FF0000"/>
                </a:solidFill>
                <a:effectLst>
                  <a:outerShdw blurRad="38100" dist="38100" dir="2700000" algn="tl">
                    <a:srgbClr val="000000"/>
                  </a:outerShdw>
                </a:effectLst>
                <a:latin typeface="Arial" charset="0"/>
              </a:rPr>
              <a:t>potrebama</a:t>
            </a:r>
            <a:r>
              <a:rPr lang="hr-HR" sz="2000" b="1" i="1" dirty="0" smtClean="0">
                <a:solidFill>
                  <a:srgbClr val="FF0000"/>
                </a:solidFill>
                <a:effectLst>
                  <a:outerShdw blurRad="38100" dist="38100" dir="2700000" algn="tl">
                    <a:srgbClr val="000000"/>
                  </a:outerShdw>
                </a:effectLst>
                <a:latin typeface="Arial" charset="0"/>
              </a:rPr>
              <a:t> žrtava.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00125" y="1143000"/>
            <a:ext cx="7543800" cy="603250"/>
          </a:xfrm>
        </p:spPr>
        <p:txBody>
          <a:bodyPr/>
          <a:lstStyle/>
          <a:p>
            <a:pPr algn="ctr" eaLnBrk="1" hangingPunct="1"/>
            <a:r>
              <a:rPr lang="hr-HR" sz="2400" smtClean="0">
                <a:latin typeface="Arial" pitchFamily="34" charset="0"/>
              </a:rPr>
              <a:t>PROTUMINSKO DJELOVANJE U REPUBLICI HRVATSKOJ</a:t>
            </a:r>
            <a:r>
              <a:rPr lang="hr-HR" sz="2800" smtClean="0">
                <a:latin typeface="Arial" pitchFamily="34" charset="0"/>
              </a:rPr>
              <a:t/>
            </a:r>
            <a:br>
              <a:rPr lang="hr-HR" sz="2800" smtClean="0">
                <a:latin typeface="Arial" pitchFamily="34" charset="0"/>
              </a:rPr>
            </a:br>
            <a:r>
              <a:rPr lang="hr-HR" sz="2800" smtClean="0">
                <a:latin typeface="Arial" pitchFamily="34" charset="0"/>
              </a:rPr>
              <a:t>- </a:t>
            </a:r>
            <a:r>
              <a:rPr lang="hr-HR" sz="2800" i="1" u="sng" smtClean="0">
                <a:latin typeface="Arial" pitchFamily="34" charset="0"/>
              </a:rPr>
              <a:t>Komponente protuminskog djelovanja-</a:t>
            </a:r>
          </a:p>
        </p:txBody>
      </p:sp>
      <p:sp>
        <p:nvSpPr>
          <p:cNvPr id="832515" name="Rectangle 3"/>
          <p:cNvSpPr>
            <a:spLocks noGrp="1" noChangeArrowheads="1"/>
          </p:cNvSpPr>
          <p:nvPr>
            <p:ph type="body" idx="1"/>
          </p:nvPr>
        </p:nvSpPr>
        <p:spPr>
          <a:xfrm>
            <a:off x="900113" y="1916113"/>
            <a:ext cx="7529512" cy="4392612"/>
          </a:xfrm>
        </p:spPr>
        <p:txBody>
          <a:bodyPr/>
          <a:lstStyle/>
          <a:p>
            <a:pPr marL="609600" indent="-609600" algn="just" eaLnBrk="1" hangingPunct="1">
              <a:defRPr/>
            </a:pPr>
            <a:r>
              <a:rPr lang="hr-HR" sz="2400" b="1" i="1" dirty="0" err="1" smtClean="0">
                <a:solidFill>
                  <a:schemeClr val="tx2"/>
                </a:solidFill>
                <a:effectLst>
                  <a:outerShdw blurRad="38100" dist="38100" dir="2700000" algn="tl">
                    <a:srgbClr val="000000"/>
                  </a:outerShdw>
                </a:effectLst>
                <a:latin typeface="Arial" charset="0"/>
              </a:rPr>
              <a:t>Protuminsko</a:t>
            </a:r>
            <a:r>
              <a:rPr lang="hr-HR" sz="2400" b="1" i="1" dirty="0" smtClean="0">
                <a:solidFill>
                  <a:schemeClr val="tx2"/>
                </a:solidFill>
                <a:effectLst>
                  <a:outerShdw blurRad="38100" dist="38100" dir="2700000" algn="tl">
                    <a:srgbClr val="000000"/>
                  </a:outerShdw>
                </a:effectLst>
                <a:latin typeface="Arial" charset="0"/>
              </a:rPr>
              <a:t> djelovanje se sastoji od pet međusobno povezanih komponenata:</a:t>
            </a:r>
          </a:p>
          <a:p>
            <a:pPr marL="609600" indent="-609600" algn="just" eaLnBrk="1" hangingPunct="1">
              <a:buFont typeface="Wingdings" pitchFamily="2" charset="2"/>
              <a:buAutoNum type="arabicPeriod"/>
              <a:defRPr/>
            </a:pPr>
            <a:r>
              <a:rPr lang="hr-HR" sz="2400" i="1" u="sng" dirty="0" smtClean="0">
                <a:solidFill>
                  <a:srgbClr val="FF0000"/>
                </a:solidFill>
                <a:effectLst>
                  <a:outerShdw blurRad="38100" dist="38100" dir="2700000" algn="tl">
                    <a:srgbClr val="000000"/>
                  </a:outerShdw>
                </a:effectLst>
                <a:latin typeface="Arial" charset="0"/>
              </a:rPr>
              <a:t>Upozoravanje na opasnost od mina</a:t>
            </a:r>
          </a:p>
          <a:p>
            <a:pPr marL="609600" indent="-609600" algn="just" eaLnBrk="1" hangingPunct="1">
              <a:buFont typeface="Wingdings" pitchFamily="2" charset="2"/>
              <a:buAutoNum type="arabicPeriod"/>
              <a:defRPr/>
            </a:pPr>
            <a:r>
              <a:rPr lang="hr-HR" sz="2400" b="1" i="1" dirty="0" smtClean="0">
                <a:solidFill>
                  <a:schemeClr val="tx2"/>
                </a:solidFill>
                <a:effectLst>
                  <a:outerShdw blurRad="38100" dist="38100" dir="2700000" algn="tl">
                    <a:srgbClr val="000000"/>
                  </a:outerShdw>
                </a:effectLst>
                <a:latin typeface="Arial" charset="0"/>
              </a:rPr>
              <a:t>Humanitarno razminiranje</a:t>
            </a:r>
          </a:p>
          <a:p>
            <a:pPr marL="609600" indent="-609600" algn="just" eaLnBrk="1" hangingPunct="1">
              <a:buFont typeface="Wingdings" pitchFamily="2" charset="2"/>
              <a:buAutoNum type="arabicPeriod"/>
              <a:defRPr/>
            </a:pPr>
            <a:r>
              <a:rPr lang="hr-HR" sz="2400" b="1" i="1" dirty="0" smtClean="0">
                <a:solidFill>
                  <a:schemeClr val="tx2"/>
                </a:solidFill>
                <a:effectLst>
                  <a:outerShdw blurRad="38100" dist="38100" dir="2700000" algn="tl">
                    <a:srgbClr val="000000"/>
                  </a:outerShdw>
                </a:effectLst>
                <a:latin typeface="Arial" charset="0"/>
              </a:rPr>
              <a:t>Pomoć žrtvama, uključujući njihovu rehabilitaciju i reintegraciju</a:t>
            </a:r>
          </a:p>
          <a:p>
            <a:pPr marL="609600" indent="-609600" algn="just" eaLnBrk="1" hangingPunct="1">
              <a:buFont typeface="Wingdings" pitchFamily="2" charset="2"/>
              <a:buAutoNum type="arabicPeriod"/>
              <a:defRPr/>
            </a:pPr>
            <a:r>
              <a:rPr lang="hr-HR" sz="2400" b="1" i="1" dirty="0" smtClean="0">
                <a:solidFill>
                  <a:schemeClr val="tx2"/>
                </a:solidFill>
                <a:effectLst>
                  <a:outerShdw blurRad="38100" dist="38100" dir="2700000" algn="tl">
                    <a:srgbClr val="000000"/>
                  </a:outerShdw>
                </a:effectLst>
                <a:latin typeface="Arial" charset="0"/>
              </a:rPr>
              <a:t>Uništavanje zaliha </a:t>
            </a:r>
            <a:r>
              <a:rPr lang="hr-HR" sz="2400" b="1" i="1" dirty="0" err="1" smtClean="0">
                <a:solidFill>
                  <a:schemeClr val="tx2"/>
                </a:solidFill>
                <a:effectLst>
                  <a:outerShdw blurRad="38100" dist="38100" dir="2700000" algn="tl">
                    <a:srgbClr val="000000"/>
                  </a:outerShdw>
                </a:effectLst>
                <a:latin typeface="Arial" charset="0"/>
              </a:rPr>
              <a:t>protupješačkih</a:t>
            </a:r>
            <a:r>
              <a:rPr lang="hr-HR" sz="2400" b="1" i="1" dirty="0" smtClean="0">
                <a:solidFill>
                  <a:schemeClr val="tx2"/>
                </a:solidFill>
                <a:effectLst>
                  <a:outerShdw blurRad="38100" dist="38100" dir="2700000" algn="tl">
                    <a:srgbClr val="000000"/>
                  </a:outerShdw>
                </a:effectLst>
                <a:latin typeface="Arial" charset="0"/>
              </a:rPr>
              <a:t> mina</a:t>
            </a:r>
          </a:p>
          <a:p>
            <a:pPr marL="609600" indent="-609600" algn="just" eaLnBrk="1" hangingPunct="1">
              <a:buFont typeface="Wingdings" pitchFamily="2" charset="2"/>
              <a:buAutoNum type="arabicPeriod"/>
              <a:defRPr/>
            </a:pPr>
            <a:r>
              <a:rPr lang="hr-HR" sz="2400" b="1" i="1" dirty="0" smtClean="0">
                <a:solidFill>
                  <a:schemeClr val="tx2"/>
                </a:solidFill>
                <a:effectLst>
                  <a:outerShdw blurRad="38100" dist="38100" dir="2700000" algn="tl">
                    <a:srgbClr val="000000"/>
                  </a:outerShdw>
                </a:effectLst>
                <a:latin typeface="Arial" charset="0"/>
              </a:rPr>
              <a:t>Zastupanje politike protiv uporabe </a:t>
            </a:r>
            <a:r>
              <a:rPr lang="hr-HR" sz="2400" b="1" i="1" dirty="0" err="1" smtClean="0">
                <a:solidFill>
                  <a:schemeClr val="tx2"/>
                </a:solidFill>
                <a:effectLst>
                  <a:outerShdw blurRad="38100" dist="38100" dir="2700000" algn="tl">
                    <a:srgbClr val="000000"/>
                  </a:outerShdw>
                </a:effectLst>
                <a:latin typeface="Arial" charset="0"/>
              </a:rPr>
              <a:t>protupješačkih</a:t>
            </a:r>
            <a:r>
              <a:rPr lang="hr-HR" sz="2400" b="1" i="1" dirty="0" smtClean="0">
                <a:solidFill>
                  <a:schemeClr val="tx2"/>
                </a:solidFill>
                <a:effectLst>
                  <a:outerShdw blurRad="38100" dist="38100" dir="2700000" algn="tl">
                    <a:srgbClr val="000000"/>
                  </a:outerShdw>
                </a:effectLst>
                <a:latin typeface="Arial" charset="0"/>
              </a:rPr>
              <a:t> mina</a:t>
            </a:r>
          </a:p>
          <a:p>
            <a:pPr marL="609600" indent="-609600" algn="just" eaLnBrk="1" hangingPunct="1">
              <a:buFont typeface="Wingdings" pitchFamily="2" charset="2"/>
              <a:buNone/>
              <a:defRPr/>
            </a:pPr>
            <a:endParaRPr lang="hr-HR" sz="2400" b="1" i="1" dirty="0" smtClean="0">
              <a:solidFill>
                <a:schemeClr val="tx2"/>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spxy2"/>
          <p:cNvPicPr>
            <a:picLocks noChangeAspect="1" noChangeArrowheads="1"/>
          </p:cNvPicPr>
          <p:nvPr/>
        </p:nvPicPr>
        <p:blipFill>
          <a:blip r:embed="rId3" cstate="print"/>
          <a:srcRect l="2156" t="929" r="2829" b="34747"/>
          <a:stretch>
            <a:fillRect/>
          </a:stretch>
        </p:blipFill>
        <p:spPr bwMode="auto">
          <a:xfrm>
            <a:off x="0" y="0"/>
            <a:ext cx="9144000" cy="6805613"/>
          </a:xfrm>
          <a:prstGeom prst="rect">
            <a:avLst/>
          </a:prstGeom>
          <a:noFill/>
          <a:ln w="9525">
            <a:noFill/>
            <a:miter lim="800000"/>
            <a:headEnd/>
            <a:tailEnd/>
          </a:ln>
        </p:spPr>
      </p:pic>
      <p:sp>
        <p:nvSpPr>
          <p:cNvPr id="24579" name="Text Box 3"/>
          <p:cNvSpPr txBox="1">
            <a:spLocks noChangeArrowheads="1"/>
          </p:cNvSpPr>
          <p:nvPr/>
        </p:nvSpPr>
        <p:spPr bwMode="auto">
          <a:xfrm>
            <a:off x="4500563" y="2349500"/>
            <a:ext cx="3024187" cy="2955925"/>
          </a:xfrm>
          <a:prstGeom prst="rect">
            <a:avLst/>
          </a:prstGeom>
          <a:noFill/>
          <a:ln w="9525">
            <a:noFill/>
            <a:miter lim="800000"/>
            <a:headEnd/>
            <a:tailEnd/>
          </a:ln>
        </p:spPr>
        <p:txBody>
          <a:bodyPr>
            <a:spAutoFit/>
          </a:bodyPr>
          <a:lstStyle/>
          <a:p>
            <a:r>
              <a:rPr lang="hr-HR" sz="4000">
                <a:solidFill>
                  <a:schemeClr val="hlink"/>
                </a:solidFill>
              </a:rPr>
              <a:t>1996</a:t>
            </a:r>
          </a:p>
          <a:p>
            <a:r>
              <a:rPr lang="hr-HR" sz="4000">
                <a:solidFill>
                  <a:schemeClr val="hlink"/>
                </a:solidFill>
              </a:rPr>
              <a:t>13 000 km</a:t>
            </a:r>
            <a:r>
              <a:rPr lang="hr-HR" sz="4000" baseline="30000">
                <a:solidFill>
                  <a:schemeClr val="hlink"/>
                </a:solidFill>
              </a:rPr>
              <a:t>2 (23%)</a:t>
            </a:r>
          </a:p>
          <a:p>
            <a:endParaRPr lang="hr-HR" sz="4000" baseline="30000">
              <a:solidFill>
                <a:schemeClr val="hlink"/>
              </a:solidFill>
            </a:endParaRPr>
          </a:p>
          <a:p>
            <a:r>
              <a:rPr lang="hr-HR" sz="4000" baseline="30000">
                <a:solidFill>
                  <a:schemeClr val="hlink"/>
                </a:solidFill>
              </a:rPr>
              <a:t>1.000.000 AP and AT MINES</a:t>
            </a:r>
            <a:endParaRPr lang="en-US" sz="4000" baseline="30000">
              <a:solidFill>
                <a:schemeClr val="hlink"/>
              </a:solidFill>
            </a:endParaRPr>
          </a:p>
        </p:txBody>
      </p:sp>
      <p:sp>
        <p:nvSpPr>
          <p:cNvPr id="738308" name="Rectangle 4"/>
          <p:cNvSpPr>
            <a:spLocks noChangeArrowheads="1"/>
          </p:cNvSpPr>
          <p:nvPr/>
        </p:nvSpPr>
        <p:spPr bwMode="auto">
          <a:xfrm>
            <a:off x="179388" y="188913"/>
            <a:ext cx="5400675" cy="457200"/>
          </a:xfrm>
          <a:prstGeom prst="rect">
            <a:avLst/>
          </a:prstGeom>
          <a:noFill/>
          <a:ln w="9525" algn="ctr">
            <a:noFill/>
            <a:miter lim="800000"/>
            <a:headEnd/>
            <a:tailEnd/>
          </a:ln>
          <a:effectLst/>
        </p:spPr>
        <p:txBody>
          <a:bodyPr>
            <a:spAutoFit/>
          </a:bodyPr>
          <a:lstStyle/>
          <a:p>
            <a:pPr>
              <a:defRPr/>
            </a:pPr>
            <a:endParaRPr lang="en-US" sz="2400">
              <a:solidFill>
                <a:schemeClr val="hlink"/>
              </a:solidFill>
              <a:effectLst>
                <a:outerShdw blurRad="38100" dist="38100" dir="2700000" algn="tl">
                  <a:srgbClr val="000000"/>
                </a:outerShdw>
              </a:effectLst>
            </a:endParaRPr>
          </a:p>
        </p:txBody>
      </p:sp>
      <p:sp>
        <p:nvSpPr>
          <p:cNvPr id="24581" name="Text Box 5"/>
          <p:cNvSpPr txBox="1">
            <a:spLocks noChangeArrowheads="1"/>
          </p:cNvSpPr>
          <p:nvPr/>
        </p:nvSpPr>
        <p:spPr bwMode="auto">
          <a:xfrm>
            <a:off x="1403350" y="5516563"/>
            <a:ext cx="2592388" cy="366712"/>
          </a:xfrm>
          <a:prstGeom prst="rect">
            <a:avLst/>
          </a:prstGeom>
          <a:noFill/>
          <a:ln w="9525">
            <a:noFill/>
            <a:miter lim="800000"/>
            <a:headEnd/>
            <a:tailEnd/>
          </a:ln>
        </p:spPr>
        <p:txBody>
          <a:bodyPr wrap="none">
            <a:spAutoFit/>
          </a:bodyPr>
          <a:lstStyle/>
          <a:p>
            <a:r>
              <a:rPr lang="hr-HR">
                <a:solidFill>
                  <a:srgbClr val="004A94"/>
                </a:solidFill>
              </a:rPr>
              <a:t>Land-area: 56 542 km</a:t>
            </a:r>
            <a:r>
              <a:rPr lang="hr-HR" baseline="30000">
                <a:solidFill>
                  <a:srgbClr val="004A94"/>
                </a:solidFill>
              </a:rPr>
              <a:t>2</a:t>
            </a:r>
          </a:p>
        </p:txBody>
      </p:sp>
      <p:sp>
        <p:nvSpPr>
          <p:cNvPr id="738310" name="Rectangle 6"/>
          <p:cNvSpPr>
            <a:spLocks noChangeArrowheads="1"/>
          </p:cNvSpPr>
          <p:nvPr/>
        </p:nvSpPr>
        <p:spPr bwMode="auto">
          <a:xfrm>
            <a:off x="684213" y="88900"/>
            <a:ext cx="5221287" cy="457200"/>
          </a:xfrm>
          <a:prstGeom prst="rect">
            <a:avLst/>
          </a:prstGeom>
          <a:noFill/>
          <a:ln w="9525" algn="ctr">
            <a:noFill/>
            <a:miter lim="800000"/>
            <a:headEnd/>
            <a:tailEnd/>
          </a:ln>
          <a:effectLst/>
        </p:spPr>
        <p:txBody>
          <a:bodyPr wrap="none">
            <a:spAutoFit/>
          </a:bodyPr>
          <a:lstStyle/>
          <a:p>
            <a:pPr>
              <a:defRPr/>
            </a:pPr>
            <a:r>
              <a:rPr lang="hr-HR" sz="2400">
                <a:solidFill>
                  <a:schemeClr val="tx2"/>
                </a:solidFill>
                <a:effectLst>
                  <a:outerShdw blurRad="38100" dist="38100" dir="2700000" algn="tl">
                    <a:srgbClr val="000000"/>
                  </a:outerShdw>
                </a:effectLst>
              </a:rPr>
              <a:t>Minska situacija u Repubici Hrvatskoj</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Quadrant">
  <a:themeElements>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fontScheme name="Quadra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ema">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Quadrant</Template>
  <TotalTime>6732</TotalTime>
  <Words>1598</Words>
  <Application>Microsoft Office PowerPoint</Application>
  <PresentationFormat>On-screen Show (4:3)</PresentationFormat>
  <Paragraphs>563</Paragraphs>
  <Slides>60</Slides>
  <Notes>24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70" baseType="lpstr">
      <vt:lpstr>Times New Roman</vt:lpstr>
      <vt:lpstr>Arial</vt:lpstr>
      <vt:lpstr>Wingdings</vt:lpstr>
      <vt:lpstr>Tahoma</vt:lpstr>
      <vt:lpstr>Arial Narrow</vt:lpstr>
      <vt:lpstr>Arial CE</vt:lpstr>
      <vt:lpstr>Verdana</vt:lpstr>
      <vt:lpstr>Quadrant</vt:lpstr>
      <vt:lpstr>Microsoft Office Excel Chart</vt:lpstr>
      <vt:lpstr>Microsoft Graph 2000 Chart</vt:lpstr>
      <vt:lpstr>PROJEKT “EDUKACIJA I INFORMIRANJE   POLJOPRIVREDNOG STANOVNIŠTVA”</vt:lpstr>
      <vt:lpstr>Slide 2</vt:lpstr>
      <vt:lpstr>Cilj i svrha </vt:lpstr>
      <vt:lpstr>Sadržaj</vt:lpstr>
      <vt:lpstr>PROBLEM MINA U SVIJETU</vt:lpstr>
      <vt:lpstr>PROBLEM MINA U SVIJETU</vt:lpstr>
      <vt:lpstr>PROTUMINSKO DJELOVANJE U REPUBLICI HRVATSKOJ </vt:lpstr>
      <vt:lpstr>PROTUMINSKO DJELOVANJE U REPUBLICI HRVATSKOJ - Komponente protuminskog djelovanja-</vt:lpstr>
      <vt:lpstr>Slide 9</vt:lpstr>
      <vt:lpstr>MINSKA SITUACIJA U REPUBLICI HRVATSKOJ</vt:lpstr>
      <vt:lpstr>MINSKI PROBLEM U REPUBLICI HRVATSKOJ</vt:lpstr>
      <vt:lpstr>Minska situacija u Repubici Hrvatskoj – 2011 godina</vt:lpstr>
      <vt:lpstr>Slide 13</vt:lpstr>
      <vt:lpstr>Slide 14</vt:lpstr>
      <vt:lpstr>PODZEMNE MINE</vt:lpstr>
      <vt:lpstr>Slide 16</vt:lpstr>
      <vt:lpstr>Slide 17</vt:lpstr>
      <vt:lpstr>Slide 18</vt:lpstr>
      <vt:lpstr>NADZEMNE MINE</vt:lpstr>
      <vt:lpstr>Slide 20</vt:lpstr>
      <vt:lpstr> Eksplozivni ostaci iz rata</vt:lpstr>
      <vt:lpstr>Slide 22</vt:lpstr>
      <vt:lpstr>Slide 23</vt:lpstr>
      <vt:lpstr>MINE IZNENAĐENJA I MINIRANE ZAMKE</vt:lpstr>
      <vt:lpstr>U P A M T I T E !</vt:lpstr>
      <vt:lpstr>3. Minski sumnjiva i minirana područja</vt:lpstr>
      <vt:lpstr>Slide 27</vt:lpstr>
      <vt:lpstr>Slide 28</vt:lpstr>
      <vt:lpstr>Slide 29</vt:lpstr>
      <vt:lpstr>Slide 30</vt:lpstr>
      <vt:lpstr>Slide 31</vt:lpstr>
      <vt:lpstr>U P A M T I T E !</vt:lpstr>
      <vt:lpstr>4. Označivanje</vt:lpstr>
      <vt:lpstr>4. 1. Službeno označivanje</vt:lpstr>
      <vt:lpstr>Slide 35</vt:lpstr>
      <vt:lpstr>STANDARDNA MINSKA OGRADA</vt:lpstr>
      <vt:lpstr>Slide 37</vt:lpstr>
      <vt:lpstr>Slide 38</vt:lpstr>
      <vt:lpstr>OBILJEŽAVANJE MSP-A</vt:lpstr>
      <vt:lpstr>Slide 40</vt:lpstr>
      <vt:lpstr>Slide 41</vt:lpstr>
      <vt:lpstr>Slide 42</vt:lpstr>
      <vt:lpstr>4. 2. Neslužbeno (improvizirano) označivanje</vt:lpstr>
      <vt:lpstr>Slide 44</vt:lpstr>
      <vt:lpstr>Slide 45</vt:lpstr>
      <vt:lpstr>U P A M T I T E !</vt:lpstr>
      <vt:lpstr>PROTUPRAVNOST U POSTUPANJU GRAĐANA U OZNAČENOM MINSKOM POLJU ILI MINSKI SUMNJIVOM PODRUČJU</vt:lpstr>
      <vt:lpstr>NOVČANE KAZNE</vt:lpstr>
      <vt:lpstr>5. Ponašanje</vt:lpstr>
      <vt:lpstr>5. 1. Pravilno ponašanje</vt:lpstr>
      <vt:lpstr>5. 2. Rizično ponašanje</vt:lpstr>
      <vt:lpstr>Slide 52</vt:lpstr>
      <vt:lpstr>POSTUPAK U MINSKI SUMNJIVOM PODRUČJU</vt:lpstr>
      <vt:lpstr>Slide 54</vt:lpstr>
      <vt:lpstr>U P A M T I T E !</vt:lpstr>
      <vt:lpstr>Slide 56</vt:lpstr>
      <vt:lpstr>Slide 57</vt:lpstr>
      <vt:lpstr>Najčešće okolnosti stradavanja u minskim incidentima od 1998. godine do danas</vt:lpstr>
      <vt:lpstr>Slide 59</vt:lpstr>
      <vt:lpstr>HVALA NA POZORNOSTI!</vt:lpstr>
    </vt:vector>
  </TitlesOfParts>
  <Company>CROATIAN RED CROSS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 AWARENESS</dc:title>
  <dc:creator>Vijorka Roseg, MD</dc:creator>
  <cp:lastModifiedBy>Đurđica</cp:lastModifiedBy>
  <cp:revision>3757</cp:revision>
  <cp:lastPrinted>2002-09-12T08:57:39Z</cp:lastPrinted>
  <dcterms:created xsi:type="dcterms:W3CDTF">1995-05-28T16:34:23Z</dcterms:created>
  <dcterms:modified xsi:type="dcterms:W3CDTF">2012-04-04T08:32:23Z</dcterms:modified>
</cp:coreProperties>
</file>